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15" r:id="rId2"/>
  </p:sldMasterIdLst>
  <p:notesMasterIdLst>
    <p:notesMasterId r:id="rId30"/>
  </p:notesMasterIdLst>
  <p:sldIdLst>
    <p:sldId id="256" r:id="rId3"/>
    <p:sldId id="257" r:id="rId4"/>
    <p:sldId id="5200" r:id="rId5"/>
    <p:sldId id="5138" r:id="rId6"/>
    <p:sldId id="278" r:id="rId7"/>
    <p:sldId id="5211" r:id="rId8"/>
    <p:sldId id="258" r:id="rId9"/>
    <p:sldId id="259" r:id="rId10"/>
    <p:sldId id="260" r:id="rId11"/>
    <p:sldId id="5212" r:id="rId12"/>
    <p:sldId id="263" r:id="rId13"/>
    <p:sldId id="264" r:id="rId14"/>
    <p:sldId id="265" r:id="rId15"/>
    <p:sldId id="266" r:id="rId16"/>
    <p:sldId id="267" r:id="rId17"/>
    <p:sldId id="268" r:id="rId18"/>
    <p:sldId id="269" r:id="rId19"/>
    <p:sldId id="270" r:id="rId20"/>
    <p:sldId id="271" r:id="rId21"/>
    <p:sldId id="272" r:id="rId22"/>
    <p:sldId id="273" r:id="rId23"/>
    <p:sldId id="5213" r:id="rId24"/>
    <p:sldId id="275" r:id="rId25"/>
    <p:sldId id="276" r:id="rId26"/>
    <p:sldId id="5216" r:id="rId27"/>
    <p:sldId id="5217" r:id="rId28"/>
    <p:sldId id="261" r:id="rId29"/>
  </p:sldIdLst>
  <p:sldSz cx="12192000" cy="6858000"/>
  <p:notesSz cx="6858000" cy="9144000"/>
  <p:embeddedFontLst>
    <p:embeddedFont>
      <p:font typeface="Monda"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EOaVI6NMQbbhrHmO8QNXiSEnlL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AD35C0-0674-4745-784E-48088079C451}" name="Sam Oppenheimer" initials="SO" userId="S::SOppenheimer@hemlockandforge.onmicrosoft.com::3f660c4f-9c1d-4433-bd00-a1343959ed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F5"/>
    <a:srgbClr val="003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3" autoAdjust="0"/>
    <p:restoredTop sz="93462" autoAdjust="0"/>
  </p:normalViewPr>
  <p:slideViewPr>
    <p:cSldViewPr snapToGrid="0">
      <p:cViewPr varScale="1">
        <p:scale>
          <a:sx n="148" d="100"/>
          <a:sy n="148" d="100"/>
        </p:scale>
        <p:origin x="87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Changes proposed disregard HEARTH Act requirements that CoC Program funds activities that “have been proven to be effective at reducing homelessness generally or reducing homelessness for a specific subpopulation includes— </a:t>
            </a:r>
          </a:p>
          <a:p>
            <a:pPr marL="228600" indent="-228600">
              <a:buAutoNum type="alphaUcParenBoth"/>
            </a:pPr>
            <a:r>
              <a:rPr lang="en-US" dirty="0"/>
              <a:t>permanent supportive housing for chronically homeless individuals and families;</a:t>
            </a:r>
          </a:p>
          <a:p>
            <a:pPr marL="228600" indent="-228600">
              <a:buAutoNum type="alphaUcParenBoth"/>
            </a:pPr>
            <a:r>
              <a:rPr lang="en-US" dirty="0"/>
              <a:t>for homeless families, rapid rehousing services, short-term flexible subsidies to overcome barriers to rehousing, support services concentrating on improving incomes to pay rent, coupled with performance measures emphasizing rapid and permanent rehousing and with leveraging funding from mainstream family service systems such as Temporary Assistance for Needy Families and Child Welfare services; and </a:t>
            </a:r>
          </a:p>
          <a:p>
            <a:pPr marL="228600" indent="-228600">
              <a:buAutoNum type="alphaUcParenBoth"/>
            </a:pPr>
            <a:r>
              <a:rPr lang="en-US" dirty="0"/>
              <a:t>any other activity determined by the Secretary</a:t>
            </a:r>
            <a:r>
              <a:rPr lang="en-US" b="1" dirty="0"/>
              <a:t>, based on research and after notice and comment to the public</a:t>
            </a:r>
            <a:r>
              <a:rPr lang="en-US" dirty="0"/>
              <a:t>, to have been proven effective at reducing homelessness generally, reducing homelessness for a specific subpopulation, or achieving homeless prevention and independent living goals as set forth in section 427(b)(1)(F).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7B31A-A03F-4398-B6F3-620CEAA2093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409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4045058" y="2123268"/>
            <a:ext cx="7315199"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d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 name="Google Shape;11;p16"/>
          <p:cNvPicPr preferRelativeResize="0"/>
          <p:nvPr/>
        </p:nvPicPr>
        <p:blipFill rotWithShape="1">
          <a:blip r:embed="rId3">
            <a:alphaModFix/>
          </a:blip>
          <a:srcRect/>
          <a:stretch/>
        </p:blipFill>
        <p:spPr>
          <a:xfrm>
            <a:off x="945912" y="1778359"/>
            <a:ext cx="2215741" cy="3077419"/>
          </a:xfrm>
          <a:prstGeom prst="rect">
            <a:avLst/>
          </a:prstGeom>
          <a:noFill/>
          <a:ln>
            <a:noFill/>
          </a:ln>
        </p:spPr>
      </p:pic>
      <p:cxnSp>
        <p:nvCxnSpPr>
          <p:cNvPr id="12" name="Google Shape;12;p16"/>
          <p:cNvCxnSpPr/>
          <p:nvPr/>
        </p:nvCxnSpPr>
        <p:spPr>
          <a:xfrm>
            <a:off x="3440624" y="1778359"/>
            <a:ext cx="0" cy="3077419"/>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3"/>
          <p:cNvSpPr txBox="1">
            <a:spLocks noGrp="1"/>
          </p:cNvSpPr>
          <p:nvPr>
            <p:ph type="sldNum" idx="12"/>
          </p:nvPr>
        </p:nvSpPr>
        <p:spPr>
          <a:xfrm>
            <a:off x="838200" y="6356350"/>
            <a:ext cx="174474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79" name="Google Shape;79;p33"/>
          <p:cNvPicPr preferRelativeResize="0"/>
          <p:nvPr/>
        </p:nvPicPr>
        <p:blipFill rotWithShape="1">
          <a:blip r:embed="rId3">
            <a:alphaModFix/>
          </a:blip>
          <a:srcRect/>
          <a:stretch/>
        </p:blipFill>
        <p:spPr>
          <a:xfrm>
            <a:off x="10046825" y="230188"/>
            <a:ext cx="1911410" cy="47856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a:off x="831850" y="1709739"/>
            <a:ext cx="10515600" cy="18436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Mond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831850" y="3570892"/>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1"/>
              </a:buClr>
              <a:buSzPts val="2400"/>
              <a:buNone/>
              <a:defRPr sz="2400">
                <a:solidFill>
                  <a:schemeClr val="accen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3" name="Google Shape;93;p36"/>
          <p:cNvSpPr txBox="1">
            <a:spLocks noGrp="1"/>
          </p:cNvSpPr>
          <p:nvPr>
            <p:ph type="sldNum" idx="12"/>
          </p:nvPr>
        </p:nvSpPr>
        <p:spPr>
          <a:xfrm>
            <a:off x="838200" y="6356350"/>
            <a:ext cx="166933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1" i="0" u="none" strike="noStrike" cap="none">
                <a:solidFill>
                  <a:schemeClr val="lt1"/>
                </a:solidFill>
                <a:latin typeface="Monda"/>
                <a:ea typeface="Monda"/>
                <a:cs typeface="Monda"/>
                <a:sym typeface="Monda"/>
              </a:defRPr>
            </a:lvl1pPr>
            <a:lvl2pPr marL="0" lvl="1" indent="0" algn="l">
              <a:spcBef>
                <a:spcPts val="0"/>
              </a:spcBef>
              <a:buNone/>
              <a:defRPr sz="1600" b="1" i="0" u="none" strike="noStrike" cap="none">
                <a:solidFill>
                  <a:schemeClr val="lt1"/>
                </a:solidFill>
                <a:latin typeface="Monda"/>
                <a:ea typeface="Monda"/>
                <a:cs typeface="Monda"/>
                <a:sym typeface="Monda"/>
              </a:defRPr>
            </a:lvl2pPr>
            <a:lvl3pPr marL="0" lvl="2" indent="0" algn="l">
              <a:spcBef>
                <a:spcPts val="0"/>
              </a:spcBef>
              <a:buNone/>
              <a:defRPr sz="1600" b="1" i="0" u="none" strike="noStrike" cap="none">
                <a:solidFill>
                  <a:schemeClr val="lt1"/>
                </a:solidFill>
                <a:latin typeface="Monda"/>
                <a:ea typeface="Monda"/>
                <a:cs typeface="Monda"/>
                <a:sym typeface="Monda"/>
              </a:defRPr>
            </a:lvl3pPr>
            <a:lvl4pPr marL="0" lvl="3" indent="0" algn="l">
              <a:spcBef>
                <a:spcPts val="0"/>
              </a:spcBef>
              <a:buNone/>
              <a:defRPr sz="1600" b="1" i="0" u="none" strike="noStrike" cap="none">
                <a:solidFill>
                  <a:schemeClr val="lt1"/>
                </a:solidFill>
                <a:latin typeface="Monda"/>
                <a:ea typeface="Monda"/>
                <a:cs typeface="Monda"/>
                <a:sym typeface="Monda"/>
              </a:defRPr>
            </a:lvl4pPr>
            <a:lvl5pPr marL="0" lvl="4" indent="0" algn="l">
              <a:spcBef>
                <a:spcPts val="0"/>
              </a:spcBef>
              <a:buNone/>
              <a:defRPr sz="1600" b="1" i="0" u="none" strike="noStrike" cap="none">
                <a:solidFill>
                  <a:schemeClr val="lt1"/>
                </a:solidFill>
                <a:latin typeface="Monda"/>
                <a:ea typeface="Monda"/>
                <a:cs typeface="Monda"/>
                <a:sym typeface="Monda"/>
              </a:defRPr>
            </a:lvl5pPr>
            <a:lvl6pPr marL="0" lvl="5" indent="0" algn="l">
              <a:spcBef>
                <a:spcPts val="0"/>
              </a:spcBef>
              <a:buNone/>
              <a:defRPr sz="1600" b="1" i="0" u="none" strike="noStrike" cap="none">
                <a:solidFill>
                  <a:schemeClr val="lt1"/>
                </a:solidFill>
                <a:latin typeface="Monda"/>
                <a:ea typeface="Monda"/>
                <a:cs typeface="Monda"/>
                <a:sym typeface="Monda"/>
              </a:defRPr>
            </a:lvl6pPr>
            <a:lvl7pPr marL="0" lvl="6" indent="0" algn="l">
              <a:spcBef>
                <a:spcPts val="0"/>
              </a:spcBef>
              <a:buNone/>
              <a:defRPr sz="1600" b="1" i="0" u="none" strike="noStrike" cap="none">
                <a:solidFill>
                  <a:schemeClr val="lt1"/>
                </a:solidFill>
                <a:latin typeface="Monda"/>
                <a:ea typeface="Monda"/>
                <a:cs typeface="Monda"/>
                <a:sym typeface="Monda"/>
              </a:defRPr>
            </a:lvl7pPr>
            <a:lvl8pPr marL="0" lvl="7" indent="0" algn="l">
              <a:spcBef>
                <a:spcPts val="0"/>
              </a:spcBef>
              <a:buNone/>
              <a:defRPr sz="1600" b="1" i="0" u="none" strike="noStrike" cap="none">
                <a:solidFill>
                  <a:schemeClr val="lt1"/>
                </a:solidFill>
                <a:latin typeface="Monda"/>
                <a:ea typeface="Monda"/>
                <a:cs typeface="Monda"/>
                <a:sym typeface="Monda"/>
              </a:defRPr>
            </a:lvl8pPr>
            <a:lvl9pPr marL="0" lvl="8" indent="0" algn="l">
              <a:spcBef>
                <a:spcPts val="0"/>
              </a:spcBef>
              <a:buNone/>
              <a:defRPr sz="1600" b="1" i="0" u="none" strike="noStrike" cap="none">
                <a:solidFill>
                  <a:schemeClr val="lt1"/>
                </a:solidFill>
                <a:latin typeface="Monda"/>
                <a:ea typeface="Monda"/>
                <a:cs typeface="Monda"/>
                <a:sym typeface="Monda"/>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6"/>
          <p:cNvPicPr preferRelativeResize="0"/>
          <p:nvPr/>
        </p:nvPicPr>
        <p:blipFill rotWithShape="1">
          <a:blip r:embed="rId3">
            <a:alphaModFix/>
          </a:blip>
          <a:srcRect/>
          <a:stretch/>
        </p:blipFill>
        <p:spPr>
          <a:xfrm>
            <a:off x="4755530" y="5684775"/>
            <a:ext cx="2680938" cy="6715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7"/>
          <p:cNvSpPr txBox="1">
            <a:spLocks noGrp="1"/>
          </p:cNvSpPr>
          <p:nvPr>
            <p:ph type="sldNum" idx="12"/>
          </p:nvPr>
        </p:nvSpPr>
        <p:spPr>
          <a:xfrm>
            <a:off x="838200" y="6356350"/>
            <a:ext cx="134881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00" name="Google Shape;100;p37"/>
          <p:cNvPicPr preferRelativeResize="0"/>
          <p:nvPr/>
        </p:nvPicPr>
        <p:blipFill rotWithShape="1">
          <a:blip r:embed="rId2">
            <a:alphaModFix/>
          </a:blip>
          <a:srcRect/>
          <a:stretch/>
        </p:blipFill>
        <p:spPr>
          <a:xfrm>
            <a:off x="10046825" y="6275310"/>
            <a:ext cx="1911410" cy="47856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8"/>
          <p:cNvSpPr txBox="1">
            <a:spLocks noGrp="1"/>
          </p:cNvSpPr>
          <p:nvPr>
            <p:ph type="sldNum" idx="12"/>
          </p:nvPr>
        </p:nvSpPr>
        <p:spPr>
          <a:xfrm>
            <a:off x="838200" y="6356350"/>
            <a:ext cx="124512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08" name="Google Shape;108;p38"/>
          <p:cNvPicPr preferRelativeResize="0"/>
          <p:nvPr/>
        </p:nvPicPr>
        <p:blipFill rotWithShape="1">
          <a:blip r:embed="rId2">
            <a:alphaModFix/>
          </a:blip>
          <a:srcRect/>
          <a:stretch/>
        </p:blipFill>
        <p:spPr>
          <a:xfrm>
            <a:off x="10046825" y="6275310"/>
            <a:ext cx="1911410" cy="47856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
        <p:cNvGrpSpPr/>
        <p:nvPr/>
      </p:nvGrpSpPr>
      <p:grpSpPr>
        <a:xfrm>
          <a:off x="0" y="0"/>
          <a:ext cx="0" cy="0"/>
          <a:chOff x="0" y="0"/>
          <a:chExt cx="0" cy="0"/>
        </a:xfrm>
      </p:grpSpPr>
      <p:sp>
        <p:nvSpPr>
          <p:cNvPr id="118" name="Google Shape;118;p41"/>
          <p:cNvSpPr txBox="1">
            <a:spLocks noGrp="1"/>
          </p:cNvSpPr>
          <p:nvPr>
            <p:ph type="sldNum" idx="12"/>
          </p:nvPr>
        </p:nvSpPr>
        <p:spPr>
          <a:xfrm>
            <a:off x="838200" y="6356350"/>
            <a:ext cx="132996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o We Are - 02">
  <p:cSld name="Who We Are - 02">
    <p:bg>
      <p:bgPr>
        <a:blipFill>
          <a:blip r:embed="rId2">
            <a:alphaModFix/>
          </a:blip>
          <a:stretch>
            <a:fillRect/>
          </a:stretch>
        </a:blip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Mond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2"/>
              </a:buClr>
              <a:buSzPts val="3200"/>
              <a:buChar char="•"/>
              <a:defRPr sz="3200"/>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2"/>
              </a:buClr>
              <a:buSzPts val="2000"/>
              <a:buChar char="•"/>
              <a:defRPr sz="2000"/>
            </a:lvl4pPr>
            <a:lvl5pPr marL="2286000" lvl="4" indent="-355600" algn="l">
              <a:lnSpc>
                <a:spcPct val="90000"/>
              </a:lnSpc>
              <a:spcBef>
                <a:spcPts val="500"/>
              </a:spcBef>
              <a:spcAft>
                <a:spcPts val="0"/>
              </a:spcAft>
              <a:buClr>
                <a:schemeClr val="dk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3" name="Google Shape;123;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4" name="Google Shape;124;p43"/>
          <p:cNvSpPr txBox="1">
            <a:spLocks noGrp="1"/>
          </p:cNvSpPr>
          <p:nvPr>
            <p:ph type="sldNum" idx="12"/>
          </p:nvPr>
        </p:nvSpPr>
        <p:spPr>
          <a:xfrm>
            <a:off x="838200" y="6356350"/>
            <a:ext cx="137709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25" name="Google Shape;125;p43"/>
          <p:cNvPicPr preferRelativeResize="0"/>
          <p:nvPr/>
        </p:nvPicPr>
        <p:blipFill rotWithShape="1">
          <a:blip r:embed="rId2">
            <a:alphaModFix/>
          </a:blip>
          <a:srcRect/>
          <a:stretch/>
        </p:blipFill>
        <p:spPr>
          <a:xfrm>
            <a:off x="10046825" y="6275310"/>
            <a:ext cx="1911410" cy="47856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solidFill>
          <a:schemeClr val="dk2"/>
        </a:solidFill>
        <a:effectLst/>
      </p:bgPr>
    </p:bg>
    <p:spTree>
      <p:nvGrpSpPr>
        <p:cNvPr id="1" name="Shape 126"/>
        <p:cNvGrpSpPr/>
        <p:nvPr/>
      </p:nvGrpSpPr>
      <p:grpSpPr>
        <a:xfrm>
          <a:off x="0" y="0"/>
          <a:ext cx="0" cy="0"/>
          <a:chOff x="0" y="0"/>
          <a:chExt cx="0" cy="0"/>
        </a:xfrm>
      </p:grpSpPr>
      <p:sp>
        <p:nvSpPr>
          <p:cNvPr id="127" name="Google Shape;127;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da"/>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Char char="•"/>
              <a:defRPr sz="2800">
                <a:solidFill>
                  <a:schemeClr val="lt1"/>
                </a:solidFill>
              </a:defRPr>
            </a:lvl2pPr>
            <a:lvl3pPr marL="1371600" lvl="2" indent="-381000" algn="l">
              <a:lnSpc>
                <a:spcPct val="90000"/>
              </a:lnSpc>
              <a:spcBef>
                <a:spcPts val="500"/>
              </a:spcBef>
              <a:spcAft>
                <a:spcPts val="0"/>
              </a:spcAft>
              <a:buClr>
                <a:schemeClr val="lt1"/>
              </a:buClr>
              <a:buSzPts val="2400"/>
              <a:buChar char="•"/>
              <a:defRPr sz="2400">
                <a:solidFill>
                  <a:schemeClr val="lt1"/>
                </a:solidFill>
              </a:defRPr>
            </a:lvl3pPr>
            <a:lvl4pPr marL="1828800" lvl="3" indent="-355600" algn="l">
              <a:lnSpc>
                <a:spcPct val="90000"/>
              </a:lnSpc>
              <a:spcBef>
                <a:spcPts val="500"/>
              </a:spcBef>
              <a:spcAft>
                <a:spcPts val="0"/>
              </a:spcAft>
              <a:buClr>
                <a:schemeClr val="lt1"/>
              </a:buClr>
              <a:buSzPts val="2000"/>
              <a:buChar char="•"/>
              <a:defRPr sz="2000">
                <a:solidFill>
                  <a:schemeClr val="lt1"/>
                </a:solidFill>
              </a:defRPr>
            </a:lvl4pPr>
            <a:lvl5pPr marL="2286000" lvl="4" indent="-355600" algn="l">
              <a:lnSpc>
                <a:spcPct val="90000"/>
              </a:lnSpc>
              <a:spcBef>
                <a:spcPts val="500"/>
              </a:spcBef>
              <a:spcAft>
                <a:spcPts val="0"/>
              </a:spcAft>
              <a:buClr>
                <a:schemeClr val="lt1"/>
              </a:buClr>
              <a:buSzPts val="2000"/>
              <a:buChar char="•"/>
              <a:defRPr sz="2000">
                <a:solidFill>
                  <a:schemeClr val="lt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9" name="Google Shape;129;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0" name="Google Shape;130;p44"/>
          <p:cNvSpPr txBox="1">
            <a:spLocks noGrp="1"/>
          </p:cNvSpPr>
          <p:nvPr>
            <p:ph type="sldNum" idx="12"/>
          </p:nvPr>
        </p:nvSpPr>
        <p:spPr>
          <a:xfrm>
            <a:off x="838200" y="6356350"/>
            <a:ext cx="137709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31" name="Google Shape;131;p44"/>
          <p:cNvPicPr preferRelativeResize="0"/>
          <p:nvPr/>
        </p:nvPicPr>
        <p:blipFill rotWithShape="1">
          <a:blip r:embed="rId2">
            <a:alphaModFix/>
          </a:blip>
          <a:srcRect/>
          <a:stretch/>
        </p:blipFill>
        <p:spPr>
          <a:xfrm>
            <a:off x="10047302" y="6275310"/>
            <a:ext cx="1910455" cy="47856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2"/>
        <p:cNvGrpSpPr/>
        <p:nvPr/>
      </p:nvGrpSpPr>
      <p:grpSpPr>
        <a:xfrm>
          <a:off x="0" y="0"/>
          <a:ext cx="0" cy="0"/>
          <a:chOff x="0" y="0"/>
          <a:chExt cx="0" cy="0"/>
        </a:xfrm>
      </p:grpSpPr>
      <p:sp>
        <p:nvSpPr>
          <p:cNvPr id="133" name="Google Shape;133;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Mond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45"/>
          <p:cNvSpPr>
            <a:spLocks noGrp="1"/>
          </p:cNvSpPr>
          <p:nvPr>
            <p:ph type="pic" idx="2"/>
          </p:nvPr>
        </p:nvSpPr>
        <p:spPr>
          <a:xfrm>
            <a:off x="5183188" y="987425"/>
            <a:ext cx="6172200" cy="4873625"/>
          </a:xfrm>
          <a:prstGeom prst="rect">
            <a:avLst/>
          </a:prstGeom>
          <a:noFill/>
          <a:ln>
            <a:noFill/>
          </a:ln>
        </p:spPr>
      </p:sp>
      <p:sp>
        <p:nvSpPr>
          <p:cNvPr id="135" name="Google Shape;135;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6" name="Google Shape;136;p45"/>
          <p:cNvSpPr txBox="1">
            <a:spLocks noGrp="1"/>
          </p:cNvSpPr>
          <p:nvPr>
            <p:ph type="sldNum" idx="12"/>
          </p:nvPr>
        </p:nvSpPr>
        <p:spPr>
          <a:xfrm>
            <a:off x="838200" y="6356350"/>
            <a:ext cx="204448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37" name="Google Shape;137;p45"/>
          <p:cNvPicPr preferRelativeResize="0"/>
          <p:nvPr/>
        </p:nvPicPr>
        <p:blipFill rotWithShape="1">
          <a:blip r:embed="rId2">
            <a:alphaModFix/>
          </a:blip>
          <a:srcRect/>
          <a:stretch/>
        </p:blipFill>
        <p:spPr>
          <a:xfrm>
            <a:off x="10046825" y="6275310"/>
            <a:ext cx="1911410" cy="47856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dk2"/>
        </a:solidFill>
        <a:effectLst/>
      </p:bgPr>
    </p:bg>
    <p:spTree>
      <p:nvGrpSpPr>
        <p:cNvPr id="1" name="Shape 138"/>
        <p:cNvGrpSpPr/>
        <p:nvPr/>
      </p:nvGrpSpPr>
      <p:grpSpPr>
        <a:xfrm>
          <a:off x="0" y="0"/>
          <a:ext cx="0" cy="0"/>
          <a:chOff x="0" y="0"/>
          <a:chExt cx="0" cy="0"/>
        </a:xfrm>
      </p:grpSpPr>
      <p:sp>
        <p:nvSpPr>
          <p:cNvPr id="139" name="Google Shape;13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da"/>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6"/>
          <p:cNvSpPr>
            <a:spLocks noGrp="1"/>
          </p:cNvSpPr>
          <p:nvPr>
            <p:ph type="pic" idx="2"/>
          </p:nvPr>
        </p:nvSpPr>
        <p:spPr>
          <a:xfrm>
            <a:off x="5183188" y="987425"/>
            <a:ext cx="6172200" cy="4873625"/>
          </a:xfrm>
          <a:prstGeom prst="rect">
            <a:avLst/>
          </a:prstGeom>
          <a:noFill/>
          <a:ln>
            <a:noFill/>
          </a:ln>
        </p:spPr>
      </p:sp>
      <p:sp>
        <p:nvSpPr>
          <p:cNvPr id="141" name="Google Shape;141;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46"/>
          <p:cNvSpPr txBox="1">
            <a:spLocks noGrp="1"/>
          </p:cNvSpPr>
          <p:nvPr>
            <p:ph type="sldNum" idx="12"/>
          </p:nvPr>
        </p:nvSpPr>
        <p:spPr>
          <a:xfrm>
            <a:off x="838200" y="6356350"/>
            <a:ext cx="204448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43" name="Google Shape;143;p46"/>
          <p:cNvPicPr preferRelativeResize="0"/>
          <p:nvPr/>
        </p:nvPicPr>
        <p:blipFill rotWithShape="1">
          <a:blip r:embed="rId2">
            <a:alphaModFix/>
          </a:blip>
          <a:srcRect/>
          <a:stretch/>
        </p:blipFill>
        <p:spPr>
          <a:xfrm>
            <a:off x="10047302" y="6275310"/>
            <a:ext cx="1910455" cy="4785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v2" type="obj">
  <p:cSld name="OBJEC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3006670" y="365125"/>
            <a:ext cx="834712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3006670" y="1825625"/>
            <a:ext cx="834712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sldNum" idx="12"/>
          </p:nvPr>
        </p:nvSpPr>
        <p:spPr>
          <a:xfrm>
            <a:off x="3006670" y="6356350"/>
            <a:ext cx="1744744"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18"/>
          <p:cNvPicPr preferRelativeResize="0"/>
          <p:nvPr/>
        </p:nvPicPr>
        <p:blipFill rotWithShape="1">
          <a:blip r:embed="rId3">
            <a:alphaModFix/>
          </a:blip>
          <a:srcRect/>
          <a:stretch/>
        </p:blipFill>
        <p:spPr>
          <a:xfrm>
            <a:off x="10046825" y="6275310"/>
            <a:ext cx="1911410" cy="47856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7"/>
          <p:cNvSpPr txBox="1">
            <a:spLocks noGrp="1"/>
          </p:cNvSpPr>
          <p:nvPr>
            <p:ph type="sldNum" idx="12"/>
          </p:nvPr>
        </p:nvSpPr>
        <p:spPr>
          <a:xfrm>
            <a:off x="838200" y="6356350"/>
            <a:ext cx="165047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48" name="Google Shape;148;p47"/>
          <p:cNvPicPr preferRelativeResize="0"/>
          <p:nvPr/>
        </p:nvPicPr>
        <p:blipFill rotWithShape="1">
          <a:blip r:embed="rId2">
            <a:alphaModFix/>
          </a:blip>
          <a:srcRect/>
          <a:stretch/>
        </p:blipFill>
        <p:spPr>
          <a:xfrm>
            <a:off x="10046825" y="6275310"/>
            <a:ext cx="1911410" cy="47856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00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F28E-6E41-35A2-7F04-88B0C5968352}"/>
              </a:ext>
            </a:extLst>
          </p:cNvPr>
          <p:cNvSpPr>
            <a:spLocks noGrp="1"/>
          </p:cNvSpPr>
          <p:nvPr>
            <p:ph type="ctrTitle"/>
          </p:nvPr>
        </p:nvSpPr>
        <p:spPr>
          <a:xfrm>
            <a:off x="1524000" y="1122363"/>
            <a:ext cx="9144000"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7706029-4F55-08E9-158C-74C632FDA2F7}"/>
              </a:ext>
            </a:extLst>
          </p:cNvPr>
          <p:cNvSpPr>
            <a:spLocks noGrp="1"/>
          </p:cNvSpPr>
          <p:nvPr>
            <p:ph type="subTitle" idx="1"/>
          </p:nvPr>
        </p:nvSpPr>
        <p:spPr>
          <a:xfrm>
            <a:off x="1524000" y="3602038"/>
            <a:ext cx="9144000"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9650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F28E-6E41-35A2-7F04-88B0C5968352}"/>
              </a:ext>
            </a:extLst>
          </p:cNvPr>
          <p:cNvSpPr>
            <a:spLocks noGrp="1"/>
          </p:cNvSpPr>
          <p:nvPr>
            <p:ph type="ctrTitle"/>
          </p:nvPr>
        </p:nvSpPr>
        <p:spPr>
          <a:xfrm>
            <a:off x="4045058" y="2123268"/>
            <a:ext cx="7315199" cy="2387600"/>
          </a:xfrm>
        </p:spPr>
        <p:txBody>
          <a:bodyPr anchor="b"/>
          <a:lstStyle>
            <a:lvl1pPr algn="l">
              <a:defRPr sz="60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9A95CE9-E0CB-940B-1193-25D88D1CBB51}"/>
              </a:ext>
            </a:extLst>
          </p:cNvPr>
          <p:cNvPicPr>
            <a:picLocks noChangeAspect="1"/>
          </p:cNvPicPr>
          <p:nvPr userDrawn="1"/>
        </p:nvPicPr>
        <p:blipFill>
          <a:blip r:embed="rId3"/>
          <a:stretch>
            <a:fillRect/>
          </a:stretch>
        </p:blipFill>
        <p:spPr>
          <a:xfrm>
            <a:off x="945912" y="1778359"/>
            <a:ext cx="2215741" cy="3077419"/>
          </a:xfrm>
          <a:prstGeom prst="rect">
            <a:avLst/>
          </a:prstGeom>
        </p:spPr>
      </p:pic>
      <p:cxnSp>
        <p:nvCxnSpPr>
          <p:cNvPr id="7" name="Straight Connector 6">
            <a:extLst>
              <a:ext uri="{FF2B5EF4-FFF2-40B4-BE49-F238E27FC236}">
                <a16:creationId xmlns:a16="http://schemas.microsoft.com/office/drawing/2014/main" id="{050BD322-1CA7-12C3-F108-DCB77DF11150}"/>
              </a:ext>
            </a:extLst>
          </p:cNvPr>
          <p:cNvCxnSpPr>
            <a:cxnSpLocks/>
          </p:cNvCxnSpPr>
          <p:nvPr userDrawn="1"/>
        </p:nvCxnSpPr>
        <p:spPr>
          <a:xfrm>
            <a:off x="3440624" y="1778359"/>
            <a:ext cx="0" cy="307741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716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F28E-6E41-35A2-7F04-88B0C5968352}"/>
              </a:ext>
            </a:extLst>
          </p:cNvPr>
          <p:cNvSpPr>
            <a:spLocks noGrp="1"/>
          </p:cNvSpPr>
          <p:nvPr>
            <p:ph type="ctrTitle"/>
          </p:nvPr>
        </p:nvSpPr>
        <p:spPr>
          <a:xfrm>
            <a:off x="4045058" y="2123268"/>
            <a:ext cx="7315199" cy="2387600"/>
          </a:xfrm>
        </p:spPr>
        <p:txBody>
          <a:bodyPr anchor="b"/>
          <a:lstStyle>
            <a:lvl1pPr algn="l">
              <a:defRPr sz="6000">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9A95CE9-E0CB-940B-1193-25D88D1CBB51}"/>
              </a:ext>
            </a:extLst>
          </p:cNvPr>
          <p:cNvPicPr>
            <a:picLocks noChangeAspect="1"/>
          </p:cNvPicPr>
          <p:nvPr userDrawn="1"/>
        </p:nvPicPr>
        <p:blipFill>
          <a:blip r:embed="rId3"/>
          <a:srcRect/>
          <a:stretch/>
        </p:blipFill>
        <p:spPr>
          <a:xfrm>
            <a:off x="945912" y="1780067"/>
            <a:ext cx="2215741" cy="3074002"/>
          </a:xfrm>
          <a:prstGeom prst="rect">
            <a:avLst/>
          </a:prstGeom>
        </p:spPr>
      </p:pic>
      <p:cxnSp>
        <p:nvCxnSpPr>
          <p:cNvPr id="7" name="Straight Connector 6">
            <a:extLst>
              <a:ext uri="{FF2B5EF4-FFF2-40B4-BE49-F238E27FC236}">
                <a16:creationId xmlns:a16="http://schemas.microsoft.com/office/drawing/2014/main" id="{050BD322-1CA7-12C3-F108-DCB77DF11150}"/>
              </a:ext>
            </a:extLst>
          </p:cNvPr>
          <p:cNvCxnSpPr>
            <a:cxnSpLocks/>
          </p:cNvCxnSpPr>
          <p:nvPr userDrawn="1"/>
        </p:nvCxnSpPr>
        <p:spPr>
          <a:xfrm>
            <a:off x="3440624" y="1778359"/>
            <a:ext cx="0" cy="307741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223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p>
            <a:fld id="{0637AFA2-E84A-824A-A6E5-4A3BA83A925D}" type="slidenum">
              <a:rPr lang="en-US" smtClean="0"/>
              <a:t>‹#›</a:t>
            </a:fld>
            <a:endParaRPr lang="en-US"/>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4176788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p>
            <a:fld id="{0637AFA2-E84A-824A-A6E5-4A3BA83A925D}" type="slidenum">
              <a:rPr lang="en-US" smtClean="0"/>
              <a:t>‹#›</a:t>
            </a:fld>
            <a:endParaRPr lang="en-US"/>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2"/>
          <a:srcRect/>
          <a:stretch/>
        </p:blipFill>
        <p:spPr>
          <a:xfrm>
            <a:off x="10047302" y="6275310"/>
            <a:ext cx="1910455" cy="478569"/>
          </a:xfrm>
          <a:prstGeom prst="rect">
            <a:avLst/>
          </a:prstGeom>
        </p:spPr>
      </p:pic>
    </p:spTree>
    <p:extLst>
      <p:ext uri="{BB962C8B-B14F-4D97-AF65-F5344CB8AC3E}">
        <p14:creationId xmlns:p14="http://schemas.microsoft.com/office/powerpoint/2010/main" val="80982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p>
            <a:fld id="{0637AFA2-E84A-824A-A6E5-4A3BA83A925D}" type="slidenum">
              <a:rPr lang="en-US" smtClean="0"/>
              <a:t>‹#›</a:t>
            </a:fld>
            <a:endParaRPr lang="en-US"/>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3"/>
          <a:stretch>
            <a:fillRect/>
          </a:stretch>
        </p:blipFill>
        <p:spPr>
          <a:xfrm>
            <a:off x="5140295" y="6275310"/>
            <a:ext cx="1911410" cy="478569"/>
          </a:xfrm>
          <a:prstGeom prst="rect">
            <a:avLst/>
          </a:prstGeom>
        </p:spPr>
      </p:pic>
    </p:spTree>
    <p:extLst>
      <p:ext uri="{BB962C8B-B14F-4D97-AF65-F5344CB8AC3E}">
        <p14:creationId xmlns:p14="http://schemas.microsoft.com/office/powerpoint/2010/main" val="53526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lvl1pPr>
              <a:defRPr>
                <a:solidFill>
                  <a:schemeClr val="bg1"/>
                </a:solidFill>
              </a:defRPr>
            </a:lvl1pPr>
          </a:lstStyle>
          <a:p>
            <a:fld id="{0637AFA2-E84A-824A-A6E5-4A3BA83A925D}" type="slidenum">
              <a:rPr lang="en-US" smtClean="0"/>
              <a:pPr/>
              <a:t>‹#›</a:t>
            </a:fld>
            <a:endParaRPr lang="en-US" dirty="0"/>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3"/>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225211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lvl1pPr>
              <a:defRPr>
                <a:solidFill>
                  <a:schemeClr val="accent1"/>
                </a:solidFill>
              </a:defRPr>
            </a:lvl1pPr>
          </a:lstStyle>
          <a:p>
            <a:fld id="{0637AFA2-E84A-824A-A6E5-4A3BA83A925D}" type="slidenum">
              <a:rPr lang="en-US" smtClean="0"/>
              <a:pPr/>
              <a:t>‹#›</a:t>
            </a:fld>
            <a:endParaRPr lang="en-US" dirty="0"/>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3"/>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428848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d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a:solidFill>
                  <a:schemeClr val="accen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19"/>
          <p:cNvSpPr txBox="1">
            <a:spLocks noGrp="1"/>
          </p:cNvSpPr>
          <p:nvPr>
            <p:ph type="sldNum" idx="12"/>
          </p:nvPr>
        </p:nvSpPr>
        <p:spPr>
          <a:xfrm>
            <a:off x="838200" y="6356350"/>
            <a:ext cx="166933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1" i="0" u="none" strike="noStrike" cap="none">
                <a:solidFill>
                  <a:schemeClr val="lt1"/>
                </a:solidFill>
                <a:latin typeface="Monda"/>
                <a:ea typeface="Monda"/>
                <a:cs typeface="Monda"/>
                <a:sym typeface="Monda"/>
              </a:defRPr>
            </a:lvl1pPr>
            <a:lvl2pPr marL="0" lvl="1" indent="0" algn="l">
              <a:spcBef>
                <a:spcPts val="0"/>
              </a:spcBef>
              <a:buNone/>
              <a:defRPr sz="1600" b="1" i="0" u="none" strike="noStrike" cap="none">
                <a:solidFill>
                  <a:schemeClr val="lt1"/>
                </a:solidFill>
                <a:latin typeface="Monda"/>
                <a:ea typeface="Monda"/>
                <a:cs typeface="Monda"/>
                <a:sym typeface="Monda"/>
              </a:defRPr>
            </a:lvl2pPr>
            <a:lvl3pPr marL="0" lvl="2" indent="0" algn="l">
              <a:spcBef>
                <a:spcPts val="0"/>
              </a:spcBef>
              <a:buNone/>
              <a:defRPr sz="1600" b="1" i="0" u="none" strike="noStrike" cap="none">
                <a:solidFill>
                  <a:schemeClr val="lt1"/>
                </a:solidFill>
                <a:latin typeface="Monda"/>
                <a:ea typeface="Monda"/>
                <a:cs typeface="Monda"/>
                <a:sym typeface="Monda"/>
              </a:defRPr>
            </a:lvl3pPr>
            <a:lvl4pPr marL="0" lvl="3" indent="0" algn="l">
              <a:spcBef>
                <a:spcPts val="0"/>
              </a:spcBef>
              <a:buNone/>
              <a:defRPr sz="1600" b="1" i="0" u="none" strike="noStrike" cap="none">
                <a:solidFill>
                  <a:schemeClr val="lt1"/>
                </a:solidFill>
                <a:latin typeface="Monda"/>
                <a:ea typeface="Monda"/>
                <a:cs typeface="Monda"/>
                <a:sym typeface="Monda"/>
              </a:defRPr>
            </a:lvl4pPr>
            <a:lvl5pPr marL="0" lvl="4" indent="0" algn="l">
              <a:spcBef>
                <a:spcPts val="0"/>
              </a:spcBef>
              <a:buNone/>
              <a:defRPr sz="1600" b="1" i="0" u="none" strike="noStrike" cap="none">
                <a:solidFill>
                  <a:schemeClr val="lt1"/>
                </a:solidFill>
                <a:latin typeface="Monda"/>
                <a:ea typeface="Monda"/>
                <a:cs typeface="Monda"/>
                <a:sym typeface="Monda"/>
              </a:defRPr>
            </a:lvl5pPr>
            <a:lvl6pPr marL="0" lvl="5" indent="0" algn="l">
              <a:spcBef>
                <a:spcPts val="0"/>
              </a:spcBef>
              <a:buNone/>
              <a:defRPr sz="1600" b="1" i="0" u="none" strike="noStrike" cap="none">
                <a:solidFill>
                  <a:schemeClr val="lt1"/>
                </a:solidFill>
                <a:latin typeface="Monda"/>
                <a:ea typeface="Monda"/>
                <a:cs typeface="Monda"/>
                <a:sym typeface="Monda"/>
              </a:defRPr>
            </a:lvl6pPr>
            <a:lvl7pPr marL="0" lvl="6" indent="0" algn="l">
              <a:spcBef>
                <a:spcPts val="0"/>
              </a:spcBef>
              <a:buNone/>
              <a:defRPr sz="1600" b="1" i="0" u="none" strike="noStrike" cap="none">
                <a:solidFill>
                  <a:schemeClr val="lt1"/>
                </a:solidFill>
                <a:latin typeface="Monda"/>
                <a:ea typeface="Monda"/>
                <a:cs typeface="Monda"/>
                <a:sym typeface="Monda"/>
              </a:defRPr>
            </a:lvl7pPr>
            <a:lvl8pPr marL="0" lvl="7" indent="0" algn="l">
              <a:spcBef>
                <a:spcPts val="0"/>
              </a:spcBef>
              <a:buNone/>
              <a:defRPr sz="1600" b="1" i="0" u="none" strike="noStrike" cap="none">
                <a:solidFill>
                  <a:schemeClr val="lt1"/>
                </a:solidFill>
                <a:latin typeface="Monda"/>
                <a:ea typeface="Monda"/>
                <a:cs typeface="Monda"/>
                <a:sym typeface="Monda"/>
              </a:defRPr>
            </a:lvl8pPr>
            <a:lvl9pPr marL="0" lvl="8" indent="0" algn="l">
              <a:spcBef>
                <a:spcPts val="0"/>
              </a:spcBef>
              <a:buNone/>
              <a:defRPr sz="1600" b="1" i="0" u="none" strike="noStrike" cap="none">
                <a:solidFill>
                  <a:schemeClr val="lt1"/>
                </a:solidFill>
                <a:latin typeface="Monda"/>
                <a:ea typeface="Monda"/>
                <a:cs typeface="Monda"/>
                <a:sym typeface="Monda"/>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19"/>
          <p:cNvPicPr preferRelativeResize="0"/>
          <p:nvPr/>
        </p:nvPicPr>
        <p:blipFill rotWithShape="1">
          <a:blip r:embed="rId3">
            <a:alphaModFix/>
          </a:blip>
          <a:srcRect/>
          <a:stretch/>
        </p:blipFill>
        <p:spPr>
          <a:xfrm>
            <a:off x="832520" y="688882"/>
            <a:ext cx="2680938" cy="671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lvl1pPr>
              <a:defRPr>
                <a:solidFill>
                  <a:schemeClr val="accent1"/>
                </a:solidFill>
              </a:defRPr>
            </a:lvl1pPr>
          </a:lstStyle>
          <a:p>
            <a:fld id="{0637AFA2-E84A-824A-A6E5-4A3BA83A925D}" type="slidenum">
              <a:rPr lang="en-US" smtClean="0"/>
              <a:pPr/>
              <a:t>‹#›</a:t>
            </a:fld>
            <a:endParaRPr lang="en-US" dirty="0"/>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3"/>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448734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838200" y="6356350"/>
            <a:ext cx="1744744" cy="365125"/>
          </a:xfrm>
        </p:spPr>
        <p:txBody>
          <a:bodyPr/>
          <a:lstStyle/>
          <a:p>
            <a:fld id="{0637AFA2-E84A-824A-A6E5-4A3BA83A925D}" type="slidenum">
              <a:rPr lang="en-US" smtClean="0"/>
              <a:t>‹#›</a:t>
            </a:fld>
            <a:endParaRPr lang="en-US"/>
          </a:p>
        </p:txBody>
      </p:sp>
      <p:pic>
        <p:nvPicPr>
          <p:cNvPr id="8" name="Picture 7">
            <a:extLst>
              <a:ext uri="{FF2B5EF4-FFF2-40B4-BE49-F238E27FC236}">
                <a16:creationId xmlns:a16="http://schemas.microsoft.com/office/drawing/2014/main" id="{87641BBB-9CCF-1051-9F73-4509CA3B9AE1}"/>
              </a:ext>
            </a:extLst>
          </p:cNvPr>
          <p:cNvPicPr>
            <a:picLocks noChangeAspect="1"/>
          </p:cNvPicPr>
          <p:nvPr userDrawn="1"/>
        </p:nvPicPr>
        <p:blipFill>
          <a:blip r:embed="rId3"/>
          <a:stretch>
            <a:fillRect/>
          </a:stretch>
        </p:blipFill>
        <p:spPr>
          <a:xfrm>
            <a:off x="10046825" y="230188"/>
            <a:ext cx="1911410" cy="478569"/>
          </a:xfrm>
          <a:prstGeom prst="rect">
            <a:avLst/>
          </a:prstGeom>
        </p:spPr>
      </p:pic>
    </p:spTree>
    <p:extLst>
      <p:ext uri="{BB962C8B-B14F-4D97-AF65-F5344CB8AC3E}">
        <p14:creationId xmlns:p14="http://schemas.microsoft.com/office/powerpoint/2010/main" val="2315320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7203-3778-2CD7-EC26-021FAC6E944D}"/>
              </a:ext>
            </a:extLst>
          </p:cNvPr>
          <p:cNvSpPr>
            <a:spLocks noGrp="1"/>
          </p:cNvSpPr>
          <p:nvPr>
            <p:ph type="title"/>
          </p:nvPr>
        </p:nvSpPr>
        <p:spPr>
          <a:xfrm>
            <a:off x="3006670" y="365125"/>
            <a:ext cx="834712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285D02-B309-C84E-D6FF-281625E46A9A}"/>
              </a:ext>
            </a:extLst>
          </p:cNvPr>
          <p:cNvSpPr>
            <a:spLocks noGrp="1"/>
          </p:cNvSpPr>
          <p:nvPr>
            <p:ph idx="1"/>
          </p:nvPr>
        </p:nvSpPr>
        <p:spPr>
          <a:xfrm>
            <a:off x="3006670" y="1825625"/>
            <a:ext cx="834712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E3E82-D5E6-C7F0-A275-5104E2952CF4}"/>
              </a:ext>
            </a:extLst>
          </p:cNvPr>
          <p:cNvSpPr>
            <a:spLocks noGrp="1"/>
          </p:cNvSpPr>
          <p:nvPr>
            <p:ph type="sldNum" sz="quarter" idx="12"/>
          </p:nvPr>
        </p:nvSpPr>
        <p:spPr>
          <a:xfrm>
            <a:off x="3006670" y="6356350"/>
            <a:ext cx="1744744" cy="365125"/>
          </a:xfrm>
        </p:spPr>
        <p:txBody>
          <a:bodyPr/>
          <a:lstStyle/>
          <a:p>
            <a:fld id="{0637AFA2-E84A-824A-A6E5-4A3BA83A925D}" type="slidenum">
              <a:rPr lang="en-US" smtClean="0"/>
              <a:t>‹#›</a:t>
            </a:fld>
            <a:endParaRPr lang="en-US"/>
          </a:p>
        </p:txBody>
      </p:sp>
      <p:pic>
        <p:nvPicPr>
          <p:cNvPr id="4" name="Picture 3">
            <a:extLst>
              <a:ext uri="{FF2B5EF4-FFF2-40B4-BE49-F238E27FC236}">
                <a16:creationId xmlns:a16="http://schemas.microsoft.com/office/drawing/2014/main" id="{798215DC-7F5D-F9F7-4A8C-09940D1BCEF0}"/>
              </a:ext>
            </a:extLst>
          </p:cNvPr>
          <p:cNvPicPr>
            <a:picLocks noChangeAspect="1"/>
          </p:cNvPicPr>
          <p:nvPr userDrawn="1"/>
        </p:nvPicPr>
        <p:blipFill>
          <a:blip r:embed="rId3"/>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12223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B95A-023E-59B2-9C68-A249A263983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698F55B-0CFB-C07D-5804-7C070CB17B79}"/>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24DA1B5-67CC-FEA4-19A3-0CE16B4CC5D4}"/>
              </a:ext>
            </a:extLst>
          </p:cNvPr>
          <p:cNvSpPr>
            <a:spLocks noGrp="1"/>
          </p:cNvSpPr>
          <p:nvPr>
            <p:ph type="sldNum" sz="quarter" idx="12"/>
          </p:nvPr>
        </p:nvSpPr>
        <p:spPr>
          <a:xfrm>
            <a:off x="838200" y="6356350"/>
            <a:ext cx="1669330" cy="365125"/>
          </a:xfrm>
        </p:spPr>
        <p:txBody>
          <a:bodyPr/>
          <a:lstStyle>
            <a:lvl1pPr>
              <a:defRPr>
                <a:solidFill>
                  <a:schemeClr val="bg1"/>
                </a:solidFill>
              </a:defRPr>
            </a:lvl1pPr>
          </a:lstStyle>
          <a:p>
            <a:fld id="{0637AFA2-E84A-824A-A6E5-4A3BA83A925D}" type="slidenum">
              <a:rPr lang="en-US" smtClean="0"/>
              <a:pPr/>
              <a:t>‹#›</a:t>
            </a:fld>
            <a:endParaRPr lang="en-US" dirty="0"/>
          </a:p>
        </p:txBody>
      </p:sp>
      <p:pic>
        <p:nvPicPr>
          <p:cNvPr id="7" name="Picture 6">
            <a:extLst>
              <a:ext uri="{FF2B5EF4-FFF2-40B4-BE49-F238E27FC236}">
                <a16:creationId xmlns:a16="http://schemas.microsoft.com/office/drawing/2014/main" id="{99633054-3C50-313E-360E-A89467ACBEC3}"/>
              </a:ext>
            </a:extLst>
          </p:cNvPr>
          <p:cNvPicPr>
            <a:picLocks noChangeAspect="1"/>
          </p:cNvPicPr>
          <p:nvPr userDrawn="1"/>
        </p:nvPicPr>
        <p:blipFill>
          <a:blip r:embed="rId3"/>
          <a:srcRect/>
          <a:stretch/>
        </p:blipFill>
        <p:spPr>
          <a:xfrm>
            <a:off x="832520" y="688882"/>
            <a:ext cx="2680938" cy="671575"/>
          </a:xfrm>
          <a:prstGeom prst="rect">
            <a:avLst/>
          </a:prstGeom>
        </p:spPr>
      </p:pic>
    </p:spTree>
    <p:extLst>
      <p:ext uri="{BB962C8B-B14F-4D97-AF65-F5344CB8AC3E}">
        <p14:creationId xmlns:p14="http://schemas.microsoft.com/office/powerpoint/2010/main" val="843197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B95A-023E-59B2-9C68-A249A263983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698F55B-0CFB-C07D-5804-7C070CB17B79}"/>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24DA1B5-67CC-FEA4-19A3-0CE16B4CC5D4}"/>
              </a:ext>
            </a:extLst>
          </p:cNvPr>
          <p:cNvSpPr>
            <a:spLocks noGrp="1"/>
          </p:cNvSpPr>
          <p:nvPr>
            <p:ph type="sldNum" sz="quarter" idx="12"/>
          </p:nvPr>
        </p:nvSpPr>
        <p:spPr>
          <a:xfrm>
            <a:off x="838200" y="6356350"/>
            <a:ext cx="1669330" cy="365125"/>
          </a:xfrm>
        </p:spPr>
        <p:txBody>
          <a:bodyPr/>
          <a:lstStyle>
            <a:lvl1pPr>
              <a:defRPr>
                <a:solidFill>
                  <a:schemeClr val="bg1"/>
                </a:solidFill>
              </a:defRPr>
            </a:lvl1pPr>
          </a:lstStyle>
          <a:p>
            <a:fld id="{0637AFA2-E84A-824A-A6E5-4A3BA83A925D}" type="slidenum">
              <a:rPr lang="en-US" smtClean="0"/>
              <a:pPr/>
              <a:t>‹#›</a:t>
            </a:fld>
            <a:endParaRPr lang="en-US" dirty="0"/>
          </a:p>
        </p:txBody>
      </p:sp>
      <p:pic>
        <p:nvPicPr>
          <p:cNvPr id="7" name="Picture 6">
            <a:extLst>
              <a:ext uri="{FF2B5EF4-FFF2-40B4-BE49-F238E27FC236}">
                <a16:creationId xmlns:a16="http://schemas.microsoft.com/office/drawing/2014/main" id="{99633054-3C50-313E-360E-A89467ACBEC3}"/>
              </a:ext>
            </a:extLst>
          </p:cNvPr>
          <p:cNvPicPr>
            <a:picLocks noChangeAspect="1"/>
          </p:cNvPicPr>
          <p:nvPr userDrawn="1"/>
        </p:nvPicPr>
        <p:blipFill>
          <a:blip r:embed="rId3"/>
          <a:stretch>
            <a:fillRect/>
          </a:stretch>
        </p:blipFill>
        <p:spPr>
          <a:xfrm>
            <a:off x="831850" y="688882"/>
            <a:ext cx="2682279" cy="671575"/>
          </a:xfrm>
          <a:prstGeom prst="rect">
            <a:avLst/>
          </a:prstGeom>
        </p:spPr>
      </p:pic>
    </p:spTree>
    <p:extLst>
      <p:ext uri="{BB962C8B-B14F-4D97-AF65-F5344CB8AC3E}">
        <p14:creationId xmlns:p14="http://schemas.microsoft.com/office/powerpoint/2010/main" val="4009076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B95A-023E-59B2-9C68-A249A263983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698F55B-0CFB-C07D-5804-7C070CB17B79}"/>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24DA1B5-67CC-FEA4-19A3-0CE16B4CC5D4}"/>
              </a:ext>
            </a:extLst>
          </p:cNvPr>
          <p:cNvSpPr>
            <a:spLocks noGrp="1"/>
          </p:cNvSpPr>
          <p:nvPr>
            <p:ph type="sldNum" sz="quarter" idx="12"/>
          </p:nvPr>
        </p:nvSpPr>
        <p:spPr>
          <a:xfrm>
            <a:off x="838200" y="6356350"/>
            <a:ext cx="1669330" cy="365125"/>
          </a:xfrm>
        </p:spPr>
        <p:txBody>
          <a:bodyPr/>
          <a:lstStyle>
            <a:lvl1pPr>
              <a:defRPr>
                <a:solidFill>
                  <a:schemeClr val="bg1"/>
                </a:solidFill>
              </a:defRPr>
            </a:lvl1pPr>
          </a:lstStyle>
          <a:p>
            <a:fld id="{0637AFA2-E84A-824A-A6E5-4A3BA83A925D}" type="slidenum">
              <a:rPr lang="en-US" smtClean="0"/>
              <a:pPr/>
              <a:t>‹#›</a:t>
            </a:fld>
            <a:endParaRPr lang="en-US" dirty="0"/>
          </a:p>
        </p:txBody>
      </p:sp>
      <p:pic>
        <p:nvPicPr>
          <p:cNvPr id="7" name="Picture 6">
            <a:extLst>
              <a:ext uri="{FF2B5EF4-FFF2-40B4-BE49-F238E27FC236}">
                <a16:creationId xmlns:a16="http://schemas.microsoft.com/office/drawing/2014/main" id="{99633054-3C50-313E-360E-A89467ACBEC3}"/>
              </a:ext>
            </a:extLst>
          </p:cNvPr>
          <p:cNvPicPr>
            <a:picLocks noChangeAspect="1"/>
          </p:cNvPicPr>
          <p:nvPr userDrawn="1"/>
        </p:nvPicPr>
        <p:blipFill>
          <a:blip r:embed="rId3"/>
          <a:stretch>
            <a:fillRect/>
          </a:stretch>
        </p:blipFill>
        <p:spPr>
          <a:xfrm>
            <a:off x="831850" y="688882"/>
            <a:ext cx="2682279" cy="671575"/>
          </a:xfrm>
          <a:prstGeom prst="rect">
            <a:avLst/>
          </a:prstGeom>
        </p:spPr>
      </p:pic>
    </p:spTree>
    <p:extLst>
      <p:ext uri="{BB962C8B-B14F-4D97-AF65-F5344CB8AC3E}">
        <p14:creationId xmlns:p14="http://schemas.microsoft.com/office/powerpoint/2010/main" val="231010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B95A-023E-59B2-9C68-A249A2639831}"/>
              </a:ext>
            </a:extLst>
          </p:cNvPr>
          <p:cNvSpPr>
            <a:spLocks noGrp="1"/>
          </p:cNvSpPr>
          <p:nvPr>
            <p:ph type="title"/>
          </p:nvPr>
        </p:nvSpPr>
        <p:spPr>
          <a:xfrm>
            <a:off x="831850" y="1709739"/>
            <a:ext cx="10515600" cy="1843690"/>
          </a:xfrm>
        </p:spPr>
        <p:txBody>
          <a:bodyPr anchor="b"/>
          <a:lstStyle>
            <a:lvl1pPr algn="ct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698F55B-0CFB-C07D-5804-7C070CB17B79}"/>
              </a:ext>
            </a:extLst>
          </p:cNvPr>
          <p:cNvSpPr>
            <a:spLocks noGrp="1"/>
          </p:cNvSpPr>
          <p:nvPr>
            <p:ph type="body" idx="1"/>
          </p:nvPr>
        </p:nvSpPr>
        <p:spPr>
          <a:xfrm>
            <a:off x="831850" y="3570892"/>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24DA1B5-67CC-FEA4-19A3-0CE16B4CC5D4}"/>
              </a:ext>
            </a:extLst>
          </p:cNvPr>
          <p:cNvSpPr>
            <a:spLocks noGrp="1"/>
          </p:cNvSpPr>
          <p:nvPr>
            <p:ph type="sldNum" sz="quarter" idx="12"/>
          </p:nvPr>
        </p:nvSpPr>
        <p:spPr>
          <a:xfrm>
            <a:off x="838200" y="6356350"/>
            <a:ext cx="1669330" cy="365125"/>
          </a:xfrm>
        </p:spPr>
        <p:txBody>
          <a:bodyPr/>
          <a:lstStyle>
            <a:lvl1pPr>
              <a:defRPr>
                <a:solidFill>
                  <a:schemeClr val="bg1"/>
                </a:solidFill>
              </a:defRPr>
            </a:lvl1pPr>
          </a:lstStyle>
          <a:p>
            <a:fld id="{0637AFA2-E84A-824A-A6E5-4A3BA83A925D}" type="slidenum">
              <a:rPr lang="en-US" smtClean="0"/>
              <a:pPr/>
              <a:t>‹#›</a:t>
            </a:fld>
            <a:endParaRPr lang="en-US" dirty="0"/>
          </a:p>
        </p:txBody>
      </p:sp>
      <p:pic>
        <p:nvPicPr>
          <p:cNvPr id="7" name="Picture 6">
            <a:extLst>
              <a:ext uri="{FF2B5EF4-FFF2-40B4-BE49-F238E27FC236}">
                <a16:creationId xmlns:a16="http://schemas.microsoft.com/office/drawing/2014/main" id="{99633054-3C50-313E-360E-A89467ACBEC3}"/>
              </a:ext>
            </a:extLst>
          </p:cNvPr>
          <p:cNvPicPr>
            <a:picLocks noChangeAspect="1"/>
          </p:cNvPicPr>
          <p:nvPr userDrawn="1"/>
        </p:nvPicPr>
        <p:blipFill>
          <a:blip r:embed="rId3"/>
          <a:srcRect/>
          <a:stretch/>
        </p:blipFill>
        <p:spPr>
          <a:xfrm>
            <a:off x="4754860" y="5684775"/>
            <a:ext cx="2682278" cy="671575"/>
          </a:xfrm>
          <a:prstGeom prst="rect">
            <a:avLst/>
          </a:prstGeom>
        </p:spPr>
      </p:pic>
    </p:spTree>
    <p:extLst>
      <p:ext uri="{BB962C8B-B14F-4D97-AF65-F5344CB8AC3E}">
        <p14:creationId xmlns:p14="http://schemas.microsoft.com/office/powerpoint/2010/main" val="2255720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B95A-023E-59B2-9C68-A249A2639831}"/>
              </a:ext>
            </a:extLst>
          </p:cNvPr>
          <p:cNvSpPr>
            <a:spLocks noGrp="1"/>
          </p:cNvSpPr>
          <p:nvPr>
            <p:ph type="title"/>
          </p:nvPr>
        </p:nvSpPr>
        <p:spPr>
          <a:xfrm>
            <a:off x="831850" y="1709739"/>
            <a:ext cx="10515600" cy="1843690"/>
          </a:xfr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698F55B-0CFB-C07D-5804-7C070CB17B79}"/>
              </a:ext>
            </a:extLst>
          </p:cNvPr>
          <p:cNvSpPr>
            <a:spLocks noGrp="1"/>
          </p:cNvSpPr>
          <p:nvPr>
            <p:ph type="body" idx="1"/>
          </p:nvPr>
        </p:nvSpPr>
        <p:spPr>
          <a:xfrm>
            <a:off x="831850" y="3570892"/>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24DA1B5-67CC-FEA4-19A3-0CE16B4CC5D4}"/>
              </a:ext>
            </a:extLst>
          </p:cNvPr>
          <p:cNvSpPr>
            <a:spLocks noGrp="1"/>
          </p:cNvSpPr>
          <p:nvPr>
            <p:ph type="sldNum" sz="quarter" idx="12"/>
          </p:nvPr>
        </p:nvSpPr>
        <p:spPr>
          <a:xfrm>
            <a:off x="838200" y="6356350"/>
            <a:ext cx="1669330" cy="365125"/>
          </a:xfrm>
        </p:spPr>
        <p:txBody>
          <a:bodyPr/>
          <a:lstStyle>
            <a:lvl1pPr>
              <a:defRPr>
                <a:solidFill>
                  <a:schemeClr val="bg1"/>
                </a:solidFill>
              </a:defRPr>
            </a:lvl1pPr>
          </a:lstStyle>
          <a:p>
            <a:fld id="{0637AFA2-E84A-824A-A6E5-4A3BA83A925D}" type="slidenum">
              <a:rPr lang="en-US" smtClean="0"/>
              <a:pPr/>
              <a:t>‹#›</a:t>
            </a:fld>
            <a:endParaRPr lang="en-US" dirty="0"/>
          </a:p>
        </p:txBody>
      </p:sp>
      <p:pic>
        <p:nvPicPr>
          <p:cNvPr id="7" name="Picture 6">
            <a:extLst>
              <a:ext uri="{FF2B5EF4-FFF2-40B4-BE49-F238E27FC236}">
                <a16:creationId xmlns:a16="http://schemas.microsoft.com/office/drawing/2014/main" id="{99633054-3C50-313E-360E-A89467ACBEC3}"/>
              </a:ext>
            </a:extLst>
          </p:cNvPr>
          <p:cNvPicPr>
            <a:picLocks noChangeAspect="1"/>
          </p:cNvPicPr>
          <p:nvPr userDrawn="1"/>
        </p:nvPicPr>
        <p:blipFill>
          <a:blip r:embed="rId3"/>
          <a:srcRect/>
          <a:stretch/>
        </p:blipFill>
        <p:spPr>
          <a:xfrm>
            <a:off x="4755530" y="5684775"/>
            <a:ext cx="2680938" cy="671575"/>
          </a:xfrm>
          <a:prstGeom prst="rect">
            <a:avLst/>
          </a:prstGeom>
        </p:spPr>
      </p:pic>
    </p:spTree>
    <p:extLst>
      <p:ext uri="{BB962C8B-B14F-4D97-AF65-F5344CB8AC3E}">
        <p14:creationId xmlns:p14="http://schemas.microsoft.com/office/powerpoint/2010/main" val="761435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936B-2FA5-3F2E-68FA-590A66BAD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163A1-8273-345C-D1AB-489E4B6AC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52010C-AD16-437B-5FC3-7883D59F4B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27B6505-4002-7ACD-DF2A-C5708AF0060E}"/>
              </a:ext>
            </a:extLst>
          </p:cNvPr>
          <p:cNvSpPr>
            <a:spLocks noGrp="1"/>
          </p:cNvSpPr>
          <p:nvPr>
            <p:ph type="sldNum" sz="quarter" idx="12"/>
          </p:nvPr>
        </p:nvSpPr>
        <p:spPr>
          <a:xfrm>
            <a:off x="838200" y="6356350"/>
            <a:ext cx="1348819" cy="365125"/>
          </a:xfrm>
        </p:spPr>
        <p:txBody>
          <a:bodyPr/>
          <a:lstStyle/>
          <a:p>
            <a:fld id="{0637AFA2-E84A-824A-A6E5-4A3BA83A925D}" type="slidenum">
              <a:rPr lang="en-US" smtClean="0"/>
              <a:t>‹#›</a:t>
            </a:fld>
            <a:endParaRPr lang="en-US" dirty="0"/>
          </a:p>
        </p:txBody>
      </p:sp>
      <p:pic>
        <p:nvPicPr>
          <p:cNvPr id="9" name="Picture 8">
            <a:extLst>
              <a:ext uri="{FF2B5EF4-FFF2-40B4-BE49-F238E27FC236}">
                <a16:creationId xmlns:a16="http://schemas.microsoft.com/office/drawing/2014/main" id="{2B51785E-5357-1240-08FC-05F7F7A9920D}"/>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1078004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A312-8EBE-FBE9-5E38-21EDE2527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5CA21-CD56-B883-4693-12F179BE1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B8F50-CCE0-34C3-0975-D1EB1A7F0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1D2CA-7BB8-DD69-0730-D235375AC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C2867B-902F-11B9-4FA4-D3B7FE229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65CA13A-B9FB-EF87-36B2-E04EDCA4A170}"/>
              </a:ext>
            </a:extLst>
          </p:cNvPr>
          <p:cNvSpPr>
            <a:spLocks noGrp="1"/>
          </p:cNvSpPr>
          <p:nvPr>
            <p:ph type="sldNum" sz="quarter" idx="12"/>
          </p:nvPr>
        </p:nvSpPr>
        <p:spPr>
          <a:xfrm>
            <a:off x="838200" y="6356350"/>
            <a:ext cx="1245124" cy="365125"/>
          </a:xfrm>
        </p:spPr>
        <p:txBody>
          <a:bodyPr/>
          <a:lstStyle/>
          <a:p>
            <a:fld id="{0637AFA2-E84A-824A-A6E5-4A3BA83A925D}" type="slidenum">
              <a:rPr lang="en-US" smtClean="0"/>
              <a:t>‹#›</a:t>
            </a:fld>
            <a:endParaRPr lang="en-US"/>
          </a:p>
        </p:txBody>
      </p:sp>
      <p:pic>
        <p:nvPicPr>
          <p:cNvPr id="11" name="Picture 10">
            <a:extLst>
              <a:ext uri="{FF2B5EF4-FFF2-40B4-BE49-F238E27FC236}">
                <a16:creationId xmlns:a16="http://schemas.microsoft.com/office/drawing/2014/main" id="{BABC8B5C-0EC4-F25A-CA6E-76B8A26179E3}"/>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5469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o We Are - 01" type="blank">
  <p:cSld name="BLANK">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9E59-9A92-0D19-AF13-5EF108FFC6A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1A2984F-A438-9085-1A9F-83627757EA40}"/>
              </a:ext>
            </a:extLst>
          </p:cNvPr>
          <p:cNvSpPr>
            <a:spLocks noGrp="1"/>
          </p:cNvSpPr>
          <p:nvPr>
            <p:ph type="sldNum" sz="quarter" idx="12"/>
          </p:nvPr>
        </p:nvSpPr>
        <p:spPr>
          <a:xfrm>
            <a:off x="838200" y="6356350"/>
            <a:ext cx="1075441" cy="365125"/>
          </a:xfrm>
        </p:spPr>
        <p:txBody>
          <a:bodyPr/>
          <a:lstStyle/>
          <a:p>
            <a:fld id="{0637AFA2-E84A-824A-A6E5-4A3BA83A925D}" type="slidenum">
              <a:rPr lang="en-US" smtClean="0"/>
              <a:t>‹#›</a:t>
            </a:fld>
            <a:endParaRPr lang="en-US"/>
          </a:p>
        </p:txBody>
      </p:sp>
      <p:pic>
        <p:nvPicPr>
          <p:cNvPr id="7" name="Picture 6">
            <a:extLst>
              <a:ext uri="{FF2B5EF4-FFF2-40B4-BE49-F238E27FC236}">
                <a16:creationId xmlns:a16="http://schemas.microsoft.com/office/drawing/2014/main" id="{F15F1AD2-647E-A9AD-C996-6E90E224E250}"/>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3077438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9E59-9A92-0D19-AF13-5EF108FFC6A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1A2984F-A438-9085-1A9F-83627757EA40}"/>
              </a:ext>
            </a:extLst>
          </p:cNvPr>
          <p:cNvSpPr>
            <a:spLocks noGrp="1"/>
          </p:cNvSpPr>
          <p:nvPr>
            <p:ph type="sldNum" sz="quarter" idx="12"/>
          </p:nvPr>
        </p:nvSpPr>
        <p:spPr>
          <a:xfrm>
            <a:off x="838200" y="6356350"/>
            <a:ext cx="1075441" cy="365125"/>
          </a:xfrm>
        </p:spPr>
        <p:txBody>
          <a:bodyPr/>
          <a:lstStyle/>
          <a:p>
            <a:fld id="{0637AFA2-E84A-824A-A6E5-4A3BA83A925D}" type="slidenum">
              <a:rPr lang="en-US" smtClean="0"/>
              <a:t>‹#›</a:t>
            </a:fld>
            <a:endParaRPr lang="en-US"/>
          </a:p>
        </p:txBody>
      </p:sp>
      <p:pic>
        <p:nvPicPr>
          <p:cNvPr id="7" name="Picture 6">
            <a:extLst>
              <a:ext uri="{FF2B5EF4-FFF2-40B4-BE49-F238E27FC236}">
                <a16:creationId xmlns:a16="http://schemas.microsoft.com/office/drawing/2014/main" id="{F15F1AD2-647E-A9AD-C996-6E90E224E250}"/>
              </a:ext>
            </a:extLst>
          </p:cNvPr>
          <p:cNvPicPr>
            <a:picLocks noChangeAspect="1"/>
          </p:cNvPicPr>
          <p:nvPr userDrawn="1"/>
        </p:nvPicPr>
        <p:blipFill>
          <a:blip r:embed="rId3"/>
          <a:srcRect/>
          <a:stretch/>
        </p:blipFill>
        <p:spPr>
          <a:xfrm>
            <a:off x="5140772" y="6275310"/>
            <a:ext cx="1910455" cy="478569"/>
          </a:xfrm>
          <a:prstGeom prst="rect">
            <a:avLst/>
          </a:prstGeom>
        </p:spPr>
      </p:pic>
    </p:spTree>
    <p:extLst>
      <p:ext uri="{BB962C8B-B14F-4D97-AF65-F5344CB8AC3E}">
        <p14:creationId xmlns:p14="http://schemas.microsoft.com/office/powerpoint/2010/main" val="370367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E4A248-5FE8-0FF7-A080-6DDE07848084}"/>
              </a:ext>
            </a:extLst>
          </p:cNvPr>
          <p:cNvSpPr>
            <a:spLocks noGrp="1"/>
          </p:cNvSpPr>
          <p:nvPr>
            <p:ph type="sldNum" sz="quarter" idx="12"/>
          </p:nvPr>
        </p:nvSpPr>
        <p:spPr>
          <a:xfrm>
            <a:off x="838200" y="6356350"/>
            <a:ext cx="1329965" cy="365125"/>
          </a:xfrm>
        </p:spPr>
        <p:txBody>
          <a:bodyPr/>
          <a:lstStyle/>
          <a:p>
            <a:fld id="{0637AFA2-E84A-824A-A6E5-4A3BA83A925D}" type="slidenum">
              <a:rPr lang="en-US" smtClean="0"/>
              <a:t>‹#›</a:t>
            </a:fld>
            <a:endParaRPr lang="en-US"/>
          </a:p>
        </p:txBody>
      </p:sp>
    </p:spTree>
    <p:extLst>
      <p:ext uri="{BB962C8B-B14F-4D97-AF65-F5344CB8AC3E}">
        <p14:creationId xmlns:p14="http://schemas.microsoft.com/office/powerpoint/2010/main" val="3030637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Who We Are -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160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Who We Are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88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ho We Are -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E11E29-09E4-8683-D920-B4A371262D6B}"/>
              </a:ext>
            </a:extLst>
          </p:cNvPr>
          <p:cNvPicPr>
            <a:picLocks noChangeAspect="1"/>
          </p:cNvPicPr>
          <p:nvPr userDrawn="1"/>
        </p:nvPicPr>
        <p:blipFill>
          <a:blip r:embed="rId3"/>
          <a:srcRect/>
          <a:stretch/>
        </p:blipFill>
        <p:spPr>
          <a:xfrm>
            <a:off x="5140774" y="5175835"/>
            <a:ext cx="1910451" cy="478329"/>
          </a:xfrm>
          <a:prstGeom prst="rect">
            <a:avLst/>
          </a:prstGeom>
        </p:spPr>
      </p:pic>
    </p:spTree>
    <p:extLst>
      <p:ext uri="{BB962C8B-B14F-4D97-AF65-F5344CB8AC3E}">
        <p14:creationId xmlns:p14="http://schemas.microsoft.com/office/powerpoint/2010/main" val="759648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Who We Are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128A4-056F-F089-624C-318191E99380}"/>
              </a:ext>
            </a:extLst>
          </p:cNvPr>
          <p:cNvPicPr>
            <a:picLocks noChangeAspect="1"/>
          </p:cNvPicPr>
          <p:nvPr userDrawn="1"/>
        </p:nvPicPr>
        <p:blipFill>
          <a:blip r:embed="rId3"/>
          <a:srcRect/>
          <a:stretch/>
        </p:blipFill>
        <p:spPr>
          <a:xfrm>
            <a:off x="5140772" y="5175835"/>
            <a:ext cx="1910455" cy="478329"/>
          </a:xfrm>
          <a:prstGeom prst="rect">
            <a:avLst/>
          </a:prstGeom>
        </p:spPr>
      </p:pic>
    </p:spTree>
    <p:extLst>
      <p:ext uri="{BB962C8B-B14F-4D97-AF65-F5344CB8AC3E}">
        <p14:creationId xmlns:p14="http://schemas.microsoft.com/office/powerpoint/2010/main" val="1035915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Who We Are -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FEDA95-88DD-BC45-2DFD-DC18F3470096}"/>
              </a:ext>
            </a:extLst>
          </p:cNvPr>
          <p:cNvSpPr/>
          <p:nvPr userDrawn="1"/>
        </p:nvSpPr>
        <p:spPr>
          <a:xfrm>
            <a:off x="2095017" y="2928395"/>
            <a:ext cx="7887183" cy="925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Rectangle 4">
            <a:extLst>
              <a:ext uri="{FF2B5EF4-FFF2-40B4-BE49-F238E27FC236}">
                <a16:creationId xmlns:a16="http://schemas.microsoft.com/office/drawing/2014/main" id="{9164F26C-2977-7F97-7A9D-EDC80749276B}"/>
              </a:ext>
            </a:extLst>
          </p:cNvPr>
          <p:cNvSpPr/>
          <p:nvPr userDrawn="1"/>
        </p:nvSpPr>
        <p:spPr>
          <a:xfrm>
            <a:off x="1585732" y="2002420"/>
            <a:ext cx="8900931" cy="925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Rectangle 5">
            <a:extLst>
              <a:ext uri="{FF2B5EF4-FFF2-40B4-BE49-F238E27FC236}">
                <a16:creationId xmlns:a16="http://schemas.microsoft.com/office/drawing/2014/main" id="{C5E77CC5-8D13-95F0-4BAB-55D6120A652C}"/>
              </a:ext>
            </a:extLst>
          </p:cNvPr>
          <p:cNvSpPr/>
          <p:nvPr userDrawn="1"/>
        </p:nvSpPr>
        <p:spPr>
          <a:xfrm>
            <a:off x="1585732" y="3923817"/>
            <a:ext cx="8900931" cy="925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2279753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894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FBFC-B4D6-E4A3-A8C2-D1A22783D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228B41-48B4-F412-A2A2-B53742241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964949-4738-1BDF-DB9A-41CA68216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64133E3-D879-B869-AD0F-B8353E04B475}"/>
              </a:ext>
            </a:extLst>
          </p:cNvPr>
          <p:cNvSpPr>
            <a:spLocks noGrp="1"/>
          </p:cNvSpPr>
          <p:nvPr>
            <p:ph type="sldNum" sz="quarter" idx="12"/>
          </p:nvPr>
        </p:nvSpPr>
        <p:spPr>
          <a:xfrm>
            <a:off x="838200" y="6356350"/>
            <a:ext cx="1377099" cy="365125"/>
          </a:xfrm>
        </p:spPr>
        <p:txBody>
          <a:bodyPr/>
          <a:lstStyle/>
          <a:p>
            <a:fld id="{0637AFA2-E84A-824A-A6E5-4A3BA83A925D}" type="slidenum">
              <a:rPr lang="en-US" smtClean="0"/>
              <a:t>‹#›</a:t>
            </a:fld>
            <a:endParaRPr lang="en-US"/>
          </a:p>
        </p:txBody>
      </p:sp>
      <p:pic>
        <p:nvPicPr>
          <p:cNvPr id="9" name="Picture 8">
            <a:extLst>
              <a:ext uri="{FF2B5EF4-FFF2-40B4-BE49-F238E27FC236}">
                <a16:creationId xmlns:a16="http://schemas.microsoft.com/office/drawing/2014/main" id="{C6A9B2DE-0A00-69B5-C6FB-0C3E65A22F69}"/>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339939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 We Are - 04">
  <p:cSld name="Who We Are - 04">
    <p:bg>
      <p:bgPr>
        <a:blipFill>
          <a:blip r:embed="rId2">
            <a:alphaModFix/>
          </a:blip>
          <a:stretch>
            <a:fillRect/>
          </a:stretch>
        </a:blipFill>
        <a:effectLst/>
      </p:bgPr>
    </p:bg>
    <p:spTree>
      <p:nvGrpSpPr>
        <p:cNvPr id="1" name="Shape 33"/>
        <p:cNvGrpSpPr/>
        <p:nvPr/>
      </p:nvGrpSpPr>
      <p:grpSpPr>
        <a:xfrm>
          <a:off x="0" y="0"/>
          <a:ext cx="0" cy="0"/>
          <a:chOff x="0" y="0"/>
          <a:chExt cx="0" cy="0"/>
        </a:xfrm>
      </p:grpSpPr>
      <p:pic>
        <p:nvPicPr>
          <p:cNvPr id="34" name="Google Shape;34;p22"/>
          <p:cNvPicPr preferRelativeResize="0"/>
          <p:nvPr/>
        </p:nvPicPr>
        <p:blipFill rotWithShape="1">
          <a:blip r:embed="rId3">
            <a:alphaModFix/>
          </a:blip>
          <a:srcRect/>
          <a:stretch/>
        </p:blipFill>
        <p:spPr>
          <a:xfrm>
            <a:off x="5140772" y="5175835"/>
            <a:ext cx="1910455" cy="47832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FBFC-B4D6-E4A3-A8C2-D1A22783DD0F}"/>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9228B41-48B4-F412-A2A2-B537422417F4}"/>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964949-4738-1BDF-DB9A-41CA682169F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64133E3-D879-B869-AD0F-B8353E04B475}"/>
              </a:ext>
            </a:extLst>
          </p:cNvPr>
          <p:cNvSpPr>
            <a:spLocks noGrp="1"/>
          </p:cNvSpPr>
          <p:nvPr>
            <p:ph type="sldNum" sz="quarter" idx="12"/>
          </p:nvPr>
        </p:nvSpPr>
        <p:spPr>
          <a:xfrm>
            <a:off x="838200" y="6356350"/>
            <a:ext cx="1377099" cy="365125"/>
          </a:xfrm>
        </p:spPr>
        <p:txBody>
          <a:bodyPr/>
          <a:lstStyle/>
          <a:p>
            <a:fld id="{0637AFA2-E84A-824A-A6E5-4A3BA83A925D}" type="slidenum">
              <a:rPr lang="en-US" smtClean="0"/>
              <a:t>‹#›</a:t>
            </a:fld>
            <a:endParaRPr lang="en-US"/>
          </a:p>
        </p:txBody>
      </p:sp>
      <p:pic>
        <p:nvPicPr>
          <p:cNvPr id="9" name="Picture 8">
            <a:extLst>
              <a:ext uri="{FF2B5EF4-FFF2-40B4-BE49-F238E27FC236}">
                <a16:creationId xmlns:a16="http://schemas.microsoft.com/office/drawing/2014/main" id="{C6A9B2DE-0A00-69B5-C6FB-0C3E65A22F69}"/>
              </a:ext>
            </a:extLst>
          </p:cNvPr>
          <p:cNvPicPr>
            <a:picLocks noChangeAspect="1"/>
          </p:cNvPicPr>
          <p:nvPr userDrawn="1"/>
        </p:nvPicPr>
        <p:blipFill>
          <a:blip r:embed="rId2"/>
          <a:srcRect/>
          <a:stretch/>
        </p:blipFill>
        <p:spPr>
          <a:xfrm>
            <a:off x="10047302" y="6275310"/>
            <a:ext cx="1910455" cy="478569"/>
          </a:xfrm>
          <a:prstGeom prst="rect">
            <a:avLst/>
          </a:prstGeom>
        </p:spPr>
      </p:pic>
    </p:spTree>
    <p:extLst>
      <p:ext uri="{BB962C8B-B14F-4D97-AF65-F5344CB8AC3E}">
        <p14:creationId xmlns:p14="http://schemas.microsoft.com/office/powerpoint/2010/main" val="354165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3ADA-9C6E-F174-7BB3-B6ECA8D53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4DB5C5-7BAB-991B-ED78-85F869F78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BADD3-1743-F7CE-0C90-B141C40C7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4EE118-BF35-C4D2-CD17-C1F7675EE4B8}"/>
              </a:ext>
            </a:extLst>
          </p:cNvPr>
          <p:cNvSpPr>
            <a:spLocks noGrp="1"/>
          </p:cNvSpPr>
          <p:nvPr>
            <p:ph type="sldNum" sz="quarter" idx="12"/>
          </p:nvPr>
        </p:nvSpPr>
        <p:spPr>
          <a:xfrm>
            <a:off x="838200" y="6356350"/>
            <a:ext cx="2044485" cy="365125"/>
          </a:xfrm>
        </p:spPr>
        <p:txBody>
          <a:bodyPr/>
          <a:lstStyle/>
          <a:p>
            <a:fld id="{0637AFA2-E84A-824A-A6E5-4A3BA83A925D}" type="slidenum">
              <a:rPr lang="en-US" smtClean="0"/>
              <a:t>‹#›</a:t>
            </a:fld>
            <a:endParaRPr lang="en-US"/>
          </a:p>
        </p:txBody>
      </p:sp>
      <p:pic>
        <p:nvPicPr>
          <p:cNvPr id="9" name="Picture 8">
            <a:extLst>
              <a:ext uri="{FF2B5EF4-FFF2-40B4-BE49-F238E27FC236}">
                <a16:creationId xmlns:a16="http://schemas.microsoft.com/office/drawing/2014/main" id="{D3BE3783-50BD-0911-73FC-F59A32C8A5C0}"/>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833360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3ADA-9C6E-F174-7BB3-B6ECA8D534E9}"/>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64DB5C5-7BAB-991B-ED78-85F869F78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BADD3-1743-F7CE-0C90-B141C40C7FE6}"/>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4EE118-BF35-C4D2-CD17-C1F7675EE4B8}"/>
              </a:ext>
            </a:extLst>
          </p:cNvPr>
          <p:cNvSpPr>
            <a:spLocks noGrp="1"/>
          </p:cNvSpPr>
          <p:nvPr>
            <p:ph type="sldNum" sz="quarter" idx="12"/>
          </p:nvPr>
        </p:nvSpPr>
        <p:spPr>
          <a:xfrm>
            <a:off x="838200" y="6356350"/>
            <a:ext cx="2044485" cy="365125"/>
          </a:xfrm>
        </p:spPr>
        <p:txBody>
          <a:bodyPr/>
          <a:lstStyle/>
          <a:p>
            <a:fld id="{0637AFA2-E84A-824A-A6E5-4A3BA83A925D}" type="slidenum">
              <a:rPr lang="en-US" smtClean="0"/>
              <a:t>‹#›</a:t>
            </a:fld>
            <a:endParaRPr lang="en-US"/>
          </a:p>
        </p:txBody>
      </p:sp>
      <p:pic>
        <p:nvPicPr>
          <p:cNvPr id="9" name="Picture 8">
            <a:extLst>
              <a:ext uri="{FF2B5EF4-FFF2-40B4-BE49-F238E27FC236}">
                <a16:creationId xmlns:a16="http://schemas.microsoft.com/office/drawing/2014/main" id="{D3BE3783-50BD-0911-73FC-F59A32C8A5C0}"/>
              </a:ext>
            </a:extLst>
          </p:cNvPr>
          <p:cNvPicPr>
            <a:picLocks noChangeAspect="1"/>
          </p:cNvPicPr>
          <p:nvPr userDrawn="1"/>
        </p:nvPicPr>
        <p:blipFill>
          <a:blip r:embed="rId2"/>
          <a:srcRect/>
          <a:stretch/>
        </p:blipFill>
        <p:spPr>
          <a:xfrm>
            <a:off x="10047302" y="6275310"/>
            <a:ext cx="1910455" cy="478569"/>
          </a:xfrm>
          <a:prstGeom prst="rect">
            <a:avLst/>
          </a:prstGeom>
        </p:spPr>
      </p:pic>
    </p:spTree>
    <p:extLst>
      <p:ext uri="{BB962C8B-B14F-4D97-AF65-F5344CB8AC3E}">
        <p14:creationId xmlns:p14="http://schemas.microsoft.com/office/powerpoint/2010/main" val="4207606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E609-AAC3-A7A5-FCF0-B093F24E8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FAF7C7-2F75-22F5-C912-9628E7CACB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A855228-4CC8-1982-3E42-891E9C8F472F}"/>
              </a:ext>
            </a:extLst>
          </p:cNvPr>
          <p:cNvSpPr>
            <a:spLocks noGrp="1"/>
          </p:cNvSpPr>
          <p:nvPr>
            <p:ph type="sldNum" sz="quarter" idx="12"/>
          </p:nvPr>
        </p:nvSpPr>
        <p:spPr>
          <a:xfrm>
            <a:off x="838200" y="6356350"/>
            <a:ext cx="1650476" cy="365125"/>
          </a:xfrm>
        </p:spPr>
        <p:txBody>
          <a:bodyPr/>
          <a:lstStyle/>
          <a:p>
            <a:fld id="{0637AFA2-E84A-824A-A6E5-4A3BA83A925D}" type="slidenum">
              <a:rPr lang="en-US" smtClean="0"/>
              <a:t>‹#›</a:t>
            </a:fld>
            <a:endParaRPr lang="en-US"/>
          </a:p>
        </p:txBody>
      </p:sp>
      <p:pic>
        <p:nvPicPr>
          <p:cNvPr id="7" name="Picture 6">
            <a:extLst>
              <a:ext uri="{FF2B5EF4-FFF2-40B4-BE49-F238E27FC236}">
                <a16:creationId xmlns:a16="http://schemas.microsoft.com/office/drawing/2014/main" id="{1868A2B3-A13F-7E1A-3C43-5E255661E4FE}"/>
              </a:ext>
            </a:extLst>
          </p:cNvPr>
          <p:cNvPicPr>
            <a:picLocks noChangeAspect="1"/>
          </p:cNvPicPr>
          <p:nvPr userDrawn="1"/>
        </p:nvPicPr>
        <p:blipFill>
          <a:blip r:embed="rId2"/>
          <a:stretch>
            <a:fillRect/>
          </a:stretch>
        </p:blipFill>
        <p:spPr>
          <a:xfrm>
            <a:off x="10046825" y="6275310"/>
            <a:ext cx="1911410" cy="478569"/>
          </a:xfrm>
          <a:prstGeom prst="rect">
            <a:avLst/>
          </a:prstGeom>
        </p:spPr>
      </p:pic>
    </p:spTree>
    <p:extLst>
      <p:ext uri="{BB962C8B-B14F-4D97-AF65-F5344CB8AC3E}">
        <p14:creationId xmlns:p14="http://schemas.microsoft.com/office/powerpoint/2010/main" val="4194573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53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d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8E6D4"/>
              </a:buClr>
              <a:buSzPts val="2400"/>
              <a:buNone/>
              <a:defRPr sz="2400">
                <a:solidFill>
                  <a:srgbClr val="F8E6D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23"/>
          <p:cNvSpPr txBox="1">
            <a:spLocks noGrp="1"/>
          </p:cNvSpPr>
          <p:nvPr>
            <p:ph type="sldNum" idx="12"/>
          </p:nvPr>
        </p:nvSpPr>
        <p:spPr>
          <a:xfrm>
            <a:off x="838200" y="6356350"/>
            <a:ext cx="166933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1" i="0" u="none" strike="noStrike" cap="none">
                <a:solidFill>
                  <a:schemeClr val="lt1"/>
                </a:solidFill>
                <a:latin typeface="Monda"/>
                <a:ea typeface="Monda"/>
                <a:cs typeface="Monda"/>
                <a:sym typeface="Monda"/>
              </a:defRPr>
            </a:lvl1pPr>
            <a:lvl2pPr marL="0" lvl="1" indent="0" algn="l">
              <a:spcBef>
                <a:spcPts val="0"/>
              </a:spcBef>
              <a:buNone/>
              <a:defRPr sz="1600" b="1" i="0" u="none" strike="noStrike" cap="none">
                <a:solidFill>
                  <a:schemeClr val="lt1"/>
                </a:solidFill>
                <a:latin typeface="Monda"/>
                <a:ea typeface="Monda"/>
                <a:cs typeface="Monda"/>
                <a:sym typeface="Monda"/>
              </a:defRPr>
            </a:lvl2pPr>
            <a:lvl3pPr marL="0" lvl="2" indent="0" algn="l">
              <a:spcBef>
                <a:spcPts val="0"/>
              </a:spcBef>
              <a:buNone/>
              <a:defRPr sz="1600" b="1" i="0" u="none" strike="noStrike" cap="none">
                <a:solidFill>
                  <a:schemeClr val="lt1"/>
                </a:solidFill>
                <a:latin typeface="Monda"/>
                <a:ea typeface="Monda"/>
                <a:cs typeface="Monda"/>
                <a:sym typeface="Monda"/>
              </a:defRPr>
            </a:lvl3pPr>
            <a:lvl4pPr marL="0" lvl="3" indent="0" algn="l">
              <a:spcBef>
                <a:spcPts val="0"/>
              </a:spcBef>
              <a:buNone/>
              <a:defRPr sz="1600" b="1" i="0" u="none" strike="noStrike" cap="none">
                <a:solidFill>
                  <a:schemeClr val="lt1"/>
                </a:solidFill>
                <a:latin typeface="Monda"/>
                <a:ea typeface="Monda"/>
                <a:cs typeface="Monda"/>
                <a:sym typeface="Monda"/>
              </a:defRPr>
            </a:lvl4pPr>
            <a:lvl5pPr marL="0" lvl="4" indent="0" algn="l">
              <a:spcBef>
                <a:spcPts val="0"/>
              </a:spcBef>
              <a:buNone/>
              <a:defRPr sz="1600" b="1" i="0" u="none" strike="noStrike" cap="none">
                <a:solidFill>
                  <a:schemeClr val="lt1"/>
                </a:solidFill>
                <a:latin typeface="Monda"/>
                <a:ea typeface="Monda"/>
                <a:cs typeface="Monda"/>
                <a:sym typeface="Monda"/>
              </a:defRPr>
            </a:lvl5pPr>
            <a:lvl6pPr marL="0" lvl="5" indent="0" algn="l">
              <a:spcBef>
                <a:spcPts val="0"/>
              </a:spcBef>
              <a:buNone/>
              <a:defRPr sz="1600" b="1" i="0" u="none" strike="noStrike" cap="none">
                <a:solidFill>
                  <a:schemeClr val="lt1"/>
                </a:solidFill>
                <a:latin typeface="Monda"/>
                <a:ea typeface="Monda"/>
                <a:cs typeface="Monda"/>
                <a:sym typeface="Monda"/>
              </a:defRPr>
            </a:lvl6pPr>
            <a:lvl7pPr marL="0" lvl="6" indent="0" algn="l">
              <a:spcBef>
                <a:spcPts val="0"/>
              </a:spcBef>
              <a:buNone/>
              <a:defRPr sz="1600" b="1" i="0" u="none" strike="noStrike" cap="none">
                <a:solidFill>
                  <a:schemeClr val="lt1"/>
                </a:solidFill>
                <a:latin typeface="Monda"/>
                <a:ea typeface="Monda"/>
                <a:cs typeface="Monda"/>
                <a:sym typeface="Monda"/>
              </a:defRPr>
            </a:lvl7pPr>
            <a:lvl8pPr marL="0" lvl="7" indent="0" algn="l">
              <a:spcBef>
                <a:spcPts val="0"/>
              </a:spcBef>
              <a:buNone/>
              <a:defRPr sz="1600" b="1" i="0" u="none" strike="noStrike" cap="none">
                <a:solidFill>
                  <a:schemeClr val="lt1"/>
                </a:solidFill>
                <a:latin typeface="Monda"/>
                <a:ea typeface="Monda"/>
                <a:cs typeface="Monda"/>
                <a:sym typeface="Monda"/>
              </a:defRPr>
            </a:lvl8pPr>
            <a:lvl9pPr marL="0" lvl="8" indent="0" algn="l">
              <a:spcBef>
                <a:spcPts val="0"/>
              </a:spcBef>
              <a:buNone/>
              <a:defRPr sz="1600" b="1" i="0" u="none" strike="noStrike" cap="none">
                <a:solidFill>
                  <a:schemeClr val="lt1"/>
                </a:solidFill>
                <a:latin typeface="Monda"/>
                <a:ea typeface="Monda"/>
                <a:cs typeface="Monda"/>
                <a:sym typeface="Monda"/>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23"/>
          <p:cNvPicPr preferRelativeResize="0"/>
          <p:nvPr/>
        </p:nvPicPr>
        <p:blipFill rotWithShape="1">
          <a:blip r:embed="rId3">
            <a:alphaModFix/>
          </a:blip>
          <a:srcRect/>
          <a:stretch/>
        </p:blipFill>
        <p:spPr>
          <a:xfrm>
            <a:off x="831850" y="688882"/>
            <a:ext cx="2682279" cy="6715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o We Are - 03">
  <p:cSld name="Who We Are - 03">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25"/>
          <p:cNvPicPr preferRelativeResize="0"/>
          <p:nvPr/>
        </p:nvPicPr>
        <p:blipFill rotWithShape="1">
          <a:blip r:embed="rId3">
            <a:alphaModFix/>
          </a:blip>
          <a:srcRect/>
          <a:stretch/>
        </p:blipFill>
        <p:spPr>
          <a:xfrm>
            <a:off x="5140774" y="5175835"/>
            <a:ext cx="1910451" cy="47832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o We Are - 04">
  <p:cSld name="1_Who We Are - 04">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6"/>
          <p:cNvSpPr/>
          <p:nvPr/>
        </p:nvSpPr>
        <p:spPr>
          <a:xfrm>
            <a:off x="2095017" y="2928395"/>
            <a:ext cx="7887183" cy="925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v</a:t>
            </a:r>
            <a:endParaRPr/>
          </a:p>
        </p:txBody>
      </p:sp>
      <p:sp>
        <p:nvSpPr>
          <p:cNvPr id="49" name="Google Shape;49;p26"/>
          <p:cNvSpPr/>
          <p:nvPr/>
        </p:nvSpPr>
        <p:spPr>
          <a:xfrm>
            <a:off x="1585732" y="2002420"/>
            <a:ext cx="8900931" cy="925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v</a:t>
            </a:r>
            <a:endParaRPr/>
          </a:p>
        </p:txBody>
      </p:sp>
      <p:sp>
        <p:nvSpPr>
          <p:cNvPr id="50" name="Google Shape;50;p26"/>
          <p:cNvSpPr/>
          <p:nvPr/>
        </p:nvSpPr>
        <p:spPr>
          <a:xfrm>
            <a:off x="1585732" y="3923817"/>
            <a:ext cx="8900931" cy="925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v</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d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Monda"/>
              <a:buNone/>
              <a:defRPr sz="4400" b="0" i="0" u="none" strike="noStrike" cap="none">
                <a:solidFill>
                  <a:schemeClr val="dk2"/>
                </a:solidFill>
                <a:latin typeface="Monda"/>
                <a:ea typeface="Monda"/>
                <a:cs typeface="Monda"/>
                <a:sym typeface="Mond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accent1"/>
                </a:solidFill>
                <a:latin typeface="Monda"/>
                <a:ea typeface="Monda"/>
                <a:cs typeface="Monda"/>
                <a:sym typeface="Monda"/>
              </a:defRPr>
            </a:lvl1pPr>
            <a:lvl2pPr marL="0" marR="0" lvl="1" indent="0" algn="l" rtl="0">
              <a:spcBef>
                <a:spcPts val="0"/>
              </a:spcBef>
              <a:buNone/>
              <a:defRPr sz="1600" b="1" i="0" u="none" strike="noStrike" cap="none">
                <a:solidFill>
                  <a:schemeClr val="accent1"/>
                </a:solidFill>
                <a:latin typeface="Monda"/>
                <a:ea typeface="Monda"/>
                <a:cs typeface="Monda"/>
                <a:sym typeface="Monda"/>
              </a:defRPr>
            </a:lvl2pPr>
            <a:lvl3pPr marL="0" marR="0" lvl="2" indent="0" algn="l" rtl="0">
              <a:spcBef>
                <a:spcPts val="0"/>
              </a:spcBef>
              <a:buNone/>
              <a:defRPr sz="1600" b="1" i="0" u="none" strike="noStrike" cap="none">
                <a:solidFill>
                  <a:schemeClr val="accent1"/>
                </a:solidFill>
                <a:latin typeface="Monda"/>
                <a:ea typeface="Monda"/>
                <a:cs typeface="Monda"/>
                <a:sym typeface="Monda"/>
              </a:defRPr>
            </a:lvl3pPr>
            <a:lvl4pPr marL="0" marR="0" lvl="3" indent="0" algn="l" rtl="0">
              <a:spcBef>
                <a:spcPts val="0"/>
              </a:spcBef>
              <a:buNone/>
              <a:defRPr sz="1600" b="1" i="0" u="none" strike="noStrike" cap="none">
                <a:solidFill>
                  <a:schemeClr val="accent1"/>
                </a:solidFill>
                <a:latin typeface="Monda"/>
                <a:ea typeface="Monda"/>
                <a:cs typeface="Monda"/>
                <a:sym typeface="Monda"/>
              </a:defRPr>
            </a:lvl4pPr>
            <a:lvl5pPr marL="0" marR="0" lvl="4" indent="0" algn="l" rtl="0">
              <a:spcBef>
                <a:spcPts val="0"/>
              </a:spcBef>
              <a:buNone/>
              <a:defRPr sz="1600" b="1" i="0" u="none" strike="noStrike" cap="none">
                <a:solidFill>
                  <a:schemeClr val="accent1"/>
                </a:solidFill>
                <a:latin typeface="Monda"/>
                <a:ea typeface="Monda"/>
                <a:cs typeface="Monda"/>
                <a:sym typeface="Monda"/>
              </a:defRPr>
            </a:lvl5pPr>
            <a:lvl6pPr marL="0" marR="0" lvl="5" indent="0" algn="l" rtl="0">
              <a:spcBef>
                <a:spcPts val="0"/>
              </a:spcBef>
              <a:buNone/>
              <a:defRPr sz="1600" b="1" i="0" u="none" strike="noStrike" cap="none">
                <a:solidFill>
                  <a:schemeClr val="accent1"/>
                </a:solidFill>
                <a:latin typeface="Monda"/>
                <a:ea typeface="Monda"/>
                <a:cs typeface="Monda"/>
                <a:sym typeface="Monda"/>
              </a:defRPr>
            </a:lvl6pPr>
            <a:lvl7pPr marL="0" marR="0" lvl="6" indent="0" algn="l" rtl="0">
              <a:spcBef>
                <a:spcPts val="0"/>
              </a:spcBef>
              <a:buNone/>
              <a:defRPr sz="1600" b="1" i="0" u="none" strike="noStrike" cap="none">
                <a:solidFill>
                  <a:schemeClr val="accent1"/>
                </a:solidFill>
                <a:latin typeface="Monda"/>
                <a:ea typeface="Monda"/>
                <a:cs typeface="Monda"/>
                <a:sym typeface="Monda"/>
              </a:defRPr>
            </a:lvl7pPr>
            <a:lvl8pPr marL="0" marR="0" lvl="7" indent="0" algn="l" rtl="0">
              <a:spcBef>
                <a:spcPts val="0"/>
              </a:spcBef>
              <a:buNone/>
              <a:defRPr sz="1600" b="1" i="0" u="none" strike="noStrike" cap="none">
                <a:solidFill>
                  <a:schemeClr val="accent1"/>
                </a:solidFill>
                <a:latin typeface="Monda"/>
                <a:ea typeface="Monda"/>
                <a:cs typeface="Monda"/>
                <a:sym typeface="Monda"/>
              </a:defRPr>
            </a:lvl8pPr>
            <a:lvl9pPr marL="0" marR="0" lvl="8" indent="0" algn="l" rtl="0">
              <a:spcBef>
                <a:spcPts val="0"/>
              </a:spcBef>
              <a:buNone/>
              <a:defRPr sz="1600" b="1" i="0" u="none" strike="noStrike" cap="none">
                <a:solidFill>
                  <a:schemeClr val="accent1"/>
                </a:solidFill>
                <a:latin typeface="Monda"/>
                <a:ea typeface="Monda"/>
                <a:cs typeface="Monda"/>
                <a:sym typeface="Mond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8" r:id="rId7"/>
    <p:sldLayoutId id="2147483659" r:id="rId8"/>
    <p:sldLayoutId id="2147483661" r:id="rId9"/>
    <p:sldLayoutId id="2147483666" r:id="rId10"/>
    <p:sldLayoutId id="2147483669" r:id="rId11"/>
    <p:sldLayoutId id="2147483670" r:id="rId12"/>
    <p:sldLayoutId id="2147483671" r:id="rId13"/>
    <p:sldLayoutId id="2147483674" r:id="rId14"/>
    <p:sldLayoutId id="2147483675" r:id="rId15"/>
    <p:sldLayoutId id="2147483676" r:id="rId16"/>
    <p:sldLayoutId id="2147483677" r:id="rId17"/>
    <p:sldLayoutId id="2147483678" r:id="rId18"/>
    <p:sldLayoutId id="2147483679" r:id="rId19"/>
    <p:sldLayoutId id="2147483680" r:id="rId20"/>
    <p:sldLayoutId id="214748371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6771C-793E-A5DA-AA7A-CF4DE1014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C6B78-B8CE-3534-3B7C-DCA6D266E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8A1AE3E-F407-7800-F2EC-8D11DB40CC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600" b="1" i="0">
                <a:solidFill>
                  <a:schemeClr val="accent1"/>
                </a:solidFill>
                <a:latin typeface="Eurostile" panose="020B0504020202050204" pitchFamily="34" charset="77"/>
              </a:defRPr>
            </a:lvl1pPr>
          </a:lstStyle>
          <a:p>
            <a:fld id="{0637AFA2-E84A-824A-A6E5-4A3BA83A925D}" type="slidenum">
              <a:rPr lang="en-US" smtClean="0"/>
              <a:pPr/>
              <a:t>‹#›</a:t>
            </a:fld>
            <a:endParaRPr lang="en-US"/>
          </a:p>
        </p:txBody>
      </p:sp>
    </p:spTree>
    <p:extLst>
      <p:ext uri="{BB962C8B-B14F-4D97-AF65-F5344CB8AC3E}">
        <p14:creationId xmlns:p14="http://schemas.microsoft.com/office/powerpoint/2010/main" val="35023567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Lst>
  <p:txStyles>
    <p:titleStyle>
      <a:lvl1pPr algn="l" defTabSz="914400" rtl="0" eaLnBrk="1" latinLnBrk="0" hangingPunct="1">
        <a:lnSpc>
          <a:spcPct val="90000"/>
        </a:lnSpc>
        <a:spcBef>
          <a:spcPct val="0"/>
        </a:spcBef>
        <a:buNone/>
        <a:defRPr sz="4400" kern="1200">
          <a:solidFill>
            <a:schemeClr val="tx2"/>
          </a:solidFill>
          <a:latin typeface="Eurostile" panose="020B050402020205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0.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image" Target="../media/image51.png"/><Relationship Id="rId5" Type="http://schemas.openxmlformats.org/officeDocument/2006/relationships/image" Target="../media/image56.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txBox="1">
            <a:spLocks noGrp="1"/>
          </p:cNvSpPr>
          <p:nvPr>
            <p:ph type="ctrTitle"/>
          </p:nvPr>
        </p:nvSpPr>
        <p:spPr>
          <a:xfrm>
            <a:off x="3667432" y="2133100"/>
            <a:ext cx="8652387" cy="238760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lt1"/>
              </a:buClr>
              <a:buSzPts val="5400"/>
              <a:buFont typeface="Monda"/>
              <a:buNone/>
            </a:pPr>
            <a:r>
              <a:rPr lang="en-US" sz="4800" dirty="0">
                <a:latin typeface="Eurostile"/>
              </a:rPr>
              <a:t>Erie County FY26 Continuum of Care NOFO</a:t>
            </a:r>
            <a:br>
              <a:rPr lang="en-US" sz="4800" dirty="0">
                <a:latin typeface="Eurostile"/>
              </a:rPr>
            </a:br>
            <a:r>
              <a:rPr lang="en-US" sz="4800" dirty="0">
                <a:latin typeface="Eurostile"/>
              </a:rPr>
              <a:t>Informational Meeting</a:t>
            </a:r>
            <a:br>
              <a:rPr lang="en-US" sz="4800" i="1" dirty="0">
                <a:latin typeface="Eurostile"/>
              </a:rPr>
            </a:br>
            <a:br>
              <a:rPr lang="en-US" sz="4800" dirty="0">
                <a:latin typeface="Eurostile"/>
              </a:rPr>
            </a:br>
            <a:r>
              <a:rPr lang="en-US" sz="2000" i="1" dirty="0">
                <a:latin typeface="Eurostile"/>
              </a:rPr>
              <a:t>June 23, 2026</a:t>
            </a:r>
            <a:endParaRPr sz="4800" i="1" dirty="0">
              <a:latin typeface="Eurosti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5EC-04BE-EDA3-6F8F-0D7825E98699}"/>
              </a:ext>
            </a:extLst>
          </p:cNvPr>
          <p:cNvSpPr>
            <a:spLocks noGrp="1"/>
          </p:cNvSpPr>
          <p:nvPr>
            <p:ph type="title"/>
          </p:nvPr>
        </p:nvSpPr>
        <p:spPr/>
        <p:txBody>
          <a:bodyPr>
            <a:normAutofit/>
          </a:bodyPr>
          <a:lstStyle/>
          <a:p>
            <a:r>
              <a:rPr lang="en-US" sz="5400" dirty="0"/>
              <a:t>Part 2 The FY2026 Competition: What’s New</a:t>
            </a:r>
          </a:p>
        </p:txBody>
      </p:sp>
      <p:sp>
        <p:nvSpPr>
          <p:cNvPr id="3" name="Text Placeholder 2">
            <a:extLst>
              <a:ext uri="{FF2B5EF4-FFF2-40B4-BE49-F238E27FC236}">
                <a16:creationId xmlns:a16="http://schemas.microsoft.com/office/drawing/2014/main" id="{E9741A00-EDC8-3FD3-8424-F09AD1010014}"/>
              </a:ext>
            </a:extLst>
          </p:cNvPr>
          <p:cNvSpPr>
            <a:spLocks noGrp="1"/>
          </p:cNvSpPr>
          <p:nvPr>
            <p:ph type="body" idx="1"/>
          </p:nvPr>
        </p:nvSpPr>
        <p:spPr/>
        <p:txBody>
          <a:bodyPr/>
          <a:lstStyle/>
          <a:p>
            <a:r>
              <a:rPr lang="en-US" dirty="0"/>
              <a:t>Funding components, tiers, and screens applied to awards this year</a:t>
            </a:r>
          </a:p>
        </p:txBody>
      </p:sp>
    </p:spTree>
    <p:extLst>
      <p:ext uri="{BB962C8B-B14F-4D97-AF65-F5344CB8AC3E}">
        <p14:creationId xmlns:p14="http://schemas.microsoft.com/office/powerpoint/2010/main" val="30985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WHERE THE $4.04 BILLION GOES</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Funding Overview &amp; Set-Asides</a:t>
            </a:r>
            <a:endParaRPr lang="en-US" sz="3000" dirty="0">
              <a:latin typeface="+mj-lt"/>
            </a:endParaRPr>
          </a:p>
        </p:txBody>
      </p:sp>
      <p:sp>
        <p:nvSpPr>
          <p:cNvPr id="4" name="Shape 2"/>
          <p:cNvSpPr/>
          <p:nvPr/>
        </p:nvSpPr>
        <p:spPr>
          <a:xfrm>
            <a:off x="548640" y="1517904"/>
            <a:ext cx="3611880" cy="2331720"/>
          </a:xfrm>
          <a:prstGeom prst="roundRect">
            <a:avLst>
              <a:gd name="adj" fmla="val 3922"/>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Text 3"/>
          <p:cNvSpPr/>
          <p:nvPr/>
        </p:nvSpPr>
        <p:spPr>
          <a:xfrm>
            <a:off x="822960" y="1773936"/>
            <a:ext cx="3063240" cy="822960"/>
          </a:xfrm>
          <a:prstGeom prst="rect">
            <a:avLst/>
          </a:prstGeom>
          <a:noFill/>
          <a:ln/>
        </p:spPr>
        <p:txBody>
          <a:bodyPr wrap="square" lIns="0" tIns="0" rIns="0" bIns="0" rtlCol="0" anchor="ctr"/>
          <a:lstStyle/>
          <a:p>
            <a:pPr marL="0" indent="0">
              <a:buNone/>
            </a:pPr>
            <a:r>
              <a:rPr lang="en-US" sz="4600" b="1" dirty="0">
                <a:solidFill>
                  <a:srgbClr val="134E5E"/>
                </a:solidFill>
                <a:latin typeface="+mn-lt"/>
                <a:ea typeface="Cambria" pitchFamily="34" charset="-122"/>
                <a:cs typeface="Cambria" pitchFamily="34" charset="-120"/>
              </a:rPr>
              <a:t>$104M</a:t>
            </a:r>
            <a:endParaRPr lang="en-US" sz="4600" dirty="0">
              <a:latin typeface="+mn-lt"/>
            </a:endParaRPr>
          </a:p>
        </p:txBody>
      </p:sp>
      <p:sp>
        <p:nvSpPr>
          <p:cNvPr id="6" name="Text 4"/>
          <p:cNvSpPr/>
          <p:nvPr/>
        </p:nvSpPr>
        <p:spPr>
          <a:xfrm>
            <a:off x="841248" y="2615184"/>
            <a:ext cx="3063240" cy="274320"/>
          </a:xfrm>
          <a:prstGeom prst="rect">
            <a:avLst/>
          </a:prstGeom>
          <a:noFill/>
          <a:ln/>
        </p:spPr>
        <p:txBody>
          <a:bodyPr wrap="square" lIns="0" tIns="0" rIns="0" bIns="0" rtlCol="0" anchor="ctr"/>
          <a:lstStyle/>
          <a:p>
            <a:pPr marL="0" indent="0">
              <a:buNone/>
            </a:pPr>
            <a:r>
              <a:rPr lang="en-US" sz="1200" b="1" kern="0" spc="100" dirty="0">
                <a:solidFill>
                  <a:srgbClr val="C97B1E"/>
                </a:solidFill>
                <a:latin typeface="+mn-lt"/>
                <a:ea typeface="Calibri" pitchFamily="34" charset="-122"/>
                <a:cs typeface="Calibri" pitchFamily="34" charset="-120"/>
              </a:rPr>
              <a:t>MINIMUM</a:t>
            </a:r>
            <a:endParaRPr lang="en-US" sz="1200" dirty="0">
              <a:latin typeface="+mn-lt"/>
            </a:endParaRPr>
          </a:p>
        </p:txBody>
      </p:sp>
      <p:sp>
        <p:nvSpPr>
          <p:cNvPr id="7" name="Text 5"/>
          <p:cNvSpPr/>
          <p:nvPr/>
        </p:nvSpPr>
        <p:spPr>
          <a:xfrm>
            <a:off x="841248" y="2907792"/>
            <a:ext cx="3026664" cy="822960"/>
          </a:xfrm>
          <a:prstGeom prst="rect">
            <a:avLst/>
          </a:prstGeom>
          <a:noFill/>
          <a:ln/>
        </p:spPr>
        <p:txBody>
          <a:bodyPr wrap="square" lIns="0" tIns="0" rIns="0" bIns="0" rtlCol="0" anchor="t"/>
          <a:lstStyle/>
          <a:p>
            <a:pPr marL="0" indent="0">
              <a:lnSpc>
                <a:spcPct val="100000"/>
              </a:lnSpc>
              <a:buNone/>
            </a:pPr>
            <a:r>
              <a:rPr lang="en-US" sz="1200" dirty="0">
                <a:solidFill>
                  <a:srgbClr val="1F2A2E"/>
                </a:solidFill>
                <a:latin typeface="+mn-lt"/>
                <a:ea typeface="Calibri" pitchFamily="34" charset="-122"/>
                <a:cs typeface="Calibri" pitchFamily="34" charset="-120"/>
              </a:rPr>
              <a:t>for new DV Bonus projects. Transitional Housing is now an eligible DV Bonus project type.</a:t>
            </a:r>
            <a:endParaRPr lang="en-US" sz="1200" dirty="0">
              <a:latin typeface="+mn-lt"/>
            </a:endParaRPr>
          </a:p>
        </p:txBody>
      </p:sp>
      <p:sp>
        <p:nvSpPr>
          <p:cNvPr id="8" name="Shape 6"/>
          <p:cNvSpPr/>
          <p:nvPr/>
        </p:nvSpPr>
        <p:spPr>
          <a:xfrm>
            <a:off x="4434840" y="1517904"/>
            <a:ext cx="3611880" cy="2331720"/>
          </a:xfrm>
          <a:prstGeom prst="roundRect">
            <a:avLst>
              <a:gd name="adj" fmla="val 3922"/>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9" name="Text 7"/>
          <p:cNvSpPr/>
          <p:nvPr/>
        </p:nvSpPr>
        <p:spPr>
          <a:xfrm>
            <a:off x="4709160" y="1773936"/>
            <a:ext cx="3063240" cy="822960"/>
          </a:xfrm>
          <a:prstGeom prst="rect">
            <a:avLst/>
          </a:prstGeom>
          <a:noFill/>
          <a:ln/>
        </p:spPr>
        <p:txBody>
          <a:bodyPr wrap="square" lIns="0" tIns="0" rIns="0" bIns="0" rtlCol="0" anchor="ctr"/>
          <a:lstStyle/>
          <a:p>
            <a:pPr marL="0" indent="0">
              <a:buNone/>
            </a:pPr>
            <a:r>
              <a:rPr lang="en-US" sz="4600" b="1" dirty="0">
                <a:solidFill>
                  <a:srgbClr val="1C7A8C"/>
                </a:solidFill>
                <a:latin typeface="+mn-lt"/>
                <a:ea typeface="Cambria" pitchFamily="34" charset="-122"/>
                <a:cs typeface="Cambria" pitchFamily="34" charset="-120"/>
              </a:rPr>
              <a:t>$430M</a:t>
            </a:r>
            <a:endParaRPr lang="en-US" sz="4600" dirty="0">
              <a:latin typeface="+mn-lt"/>
            </a:endParaRPr>
          </a:p>
        </p:txBody>
      </p:sp>
      <p:sp>
        <p:nvSpPr>
          <p:cNvPr id="10" name="Text 8"/>
          <p:cNvSpPr/>
          <p:nvPr/>
        </p:nvSpPr>
        <p:spPr>
          <a:xfrm>
            <a:off x="4727448" y="2615184"/>
            <a:ext cx="3063240" cy="274320"/>
          </a:xfrm>
          <a:prstGeom prst="rect">
            <a:avLst/>
          </a:prstGeom>
          <a:noFill/>
          <a:ln/>
        </p:spPr>
        <p:txBody>
          <a:bodyPr wrap="square" lIns="0" tIns="0" rIns="0" bIns="0" rtlCol="0" anchor="ctr"/>
          <a:lstStyle/>
          <a:p>
            <a:pPr marL="0" indent="0">
              <a:buNone/>
            </a:pPr>
            <a:r>
              <a:rPr lang="en-US" sz="1200" b="1" kern="0" spc="100" dirty="0">
                <a:solidFill>
                  <a:srgbClr val="C97B1E"/>
                </a:solidFill>
                <a:latin typeface="+mn-lt"/>
                <a:ea typeface="Calibri" pitchFamily="34" charset="-122"/>
                <a:cs typeface="Calibri" pitchFamily="34" charset="-120"/>
              </a:rPr>
              <a:t>MINIMUM</a:t>
            </a:r>
            <a:endParaRPr lang="en-US" sz="1200" dirty="0">
              <a:latin typeface="+mn-lt"/>
            </a:endParaRPr>
          </a:p>
        </p:txBody>
      </p:sp>
      <p:sp>
        <p:nvSpPr>
          <p:cNvPr id="11" name="Text 9"/>
          <p:cNvSpPr/>
          <p:nvPr/>
        </p:nvSpPr>
        <p:spPr>
          <a:xfrm>
            <a:off x="4727448" y="2907792"/>
            <a:ext cx="3026664" cy="822960"/>
          </a:xfrm>
          <a:prstGeom prst="rect">
            <a:avLst/>
          </a:prstGeom>
          <a:noFill/>
          <a:ln/>
        </p:spPr>
        <p:txBody>
          <a:bodyPr wrap="square" lIns="0" tIns="0" rIns="0" bIns="0" rtlCol="0" anchor="t"/>
          <a:lstStyle/>
          <a:p>
            <a:pPr marL="0" indent="0">
              <a:lnSpc>
                <a:spcPct val="100000"/>
              </a:lnSpc>
              <a:buNone/>
            </a:pPr>
            <a:r>
              <a:rPr lang="en-US" sz="1200" dirty="0">
                <a:solidFill>
                  <a:srgbClr val="1F2A2E"/>
                </a:solidFill>
                <a:latin typeface="+mn-lt"/>
                <a:ea typeface="Calibri" pitchFamily="34" charset="-122"/>
                <a:cs typeface="Calibri" pitchFamily="34" charset="-120"/>
              </a:rPr>
              <a:t>for Permanent Housing for families with children (PSH or RRH), selected starting in Tier 1.</a:t>
            </a:r>
            <a:endParaRPr lang="en-US" sz="1200" dirty="0">
              <a:latin typeface="+mn-lt"/>
            </a:endParaRPr>
          </a:p>
        </p:txBody>
      </p:sp>
      <p:sp>
        <p:nvSpPr>
          <p:cNvPr id="12" name="Shape 10"/>
          <p:cNvSpPr/>
          <p:nvPr/>
        </p:nvSpPr>
        <p:spPr>
          <a:xfrm>
            <a:off x="8321040" y="1517904"/>
            <a:ext cx="3611880" cy="2331720"/>
          </a:xfrm>
          <a:prstGeom prst="roundRect">
            <a:avLst>
              <a:gd name="adj" fmla="val 3922"/>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3" name="Text 11"/>
          <p:cNvSpPr/>
          <p:nvPr/>
        </p:nvSpPr>
        <p:spPr>
          <a:xfrm>
            <a:off x="8595360" y="1773936"/>
            <a:ext cx="3063240" cy="822960"/>
          </a:xfrm>
          <a:prstGeom prst="rect">
            <a:avLst/>
          </a:prstGeom>
          <a:noFill/>
          <a:ln/>
        </p:spPr>
        <p:txBody>
          <a:bodyPr wrap="square" lIns="0" tIns="0" rIns="0" bIns="0" rtlCol="0" anchor="ctr"/>
          <a:lstStyle/>
          <a:p>
            <a:pPr marL="0" indent="0">
              <a:buNone/>
            </a:pPr>
            <a:r>
              <a:rPr lang="en-US" sz="4600" b="1" dirty="0">
                <a:solidFill>
                  <a:srgbClr val="5C8A6E"/>
                </a:solidFill>
                <a:latin typeface="+mn-lt"/>
                <a:ea typeface="Cambria" pitchFamily="34" charset="-122"/>
                <a:cs typeface="Cambria" pitchFamily="34" charset="-120"/>
              </a:rPr>
              <a:t>$1.3B</a:t>
            </a:r>
            <a:endParaRPr lang="en-US" sz="4600" dirty="0">
              <a:latin typeface="+mn-lt"/>
            </a:endParaRPr>
          </a:p>
        </p:txBody>
      </p:sp>
      <p:sp>
        <p:nvSpPr>
          <p:cNvPr id="14" name="Text 12"/>
          <p:cNvSpPr/>
          <p:nvPr/>
        </p:nvSpPr>
        <p:spPr>
          <a:xfrm>
            <a:off x="8613648" y="2615184"/>
            <a:ext cx="3063240" cy="274320"/>
          </a:xfrm>
          <a:prstGeom prst="rect">
            <a:avLst/>
          </a:prstGeom>
          <a:noFill/>
          <a:ln/>
        </p:spPr>
        <p:txBody>
          <a:bodyPr wrap="square" lIns="0" tIns="0" rIns="0" bIns="0" rtlCol="0" anchor="ctr"/>
          <a:lstStyle/>
          <a:p>
            <a:pPr marL="0" indent="0">
              <a:buNone/>
            </a:pPr>
            <a:r>
              <a:rPr lang="en-US" sz="1200" b="1" kern="0" spc="100" dirty="0">
                <a:solidFill>
                  <a:srgbClr val="C97B1E"/>
                </a:solidFill>
                <a:latin typeface="+mn-lt"/>
                <a:ea typeface="Calibri" pitchFamily="34" charset="-122"/>
                <a:cs typeface="Calibri" pitchFamily="34" charset="-120"/>
              </a:rPr>
              <a:t>SET-ASIDE</a:t>
            </a:r>
            <a:endParaRPr lang="en-US" sz="1200" dirty="0">
              <a:latin typeface="+mn-lt"/>
            </a:endParaRPr>
          </a:p>
        </p:txBody>
      </p:sp>
      <p:sp>
        <p:nvSpPr>
          <p:cNvPr id="15" name="Text 13"/>
          <p:cNvSpPr/>
          <p:nvPr/>
        </p:nvSpPr>
        <p:spPr>
          <a:xfrm>
            <a:off x="8613648" y="2907792"/>
            <a:ext cx="3026664" cy="822960"/>
          </a:xfrm>
          <a:prstGeom prst="rect">
            <a:avLst/>
          </a:prstGeom>
          <a:noFill/>
          <a:ln/>
        </p:spPr>
        <p:txBody>
          <a:bodyPr wrap="square" lIns="0" tIns="0" rIns="0" bIns="0" rtlCol="0" anchor="t"/>
          <a:lstStyle/>
          <a:p>
            <a:pPr marL="0" indent="0">
              <a:lnSpc>
                <a:spcPct val="100000"/>
              </a:lnSpc>
              <a:buNone/>
            </a:pPr>
            <a:r>
              <a:rPr lang="en-US" sz="1200" dirty="0">
                <a:solidFill>
                  <a:srgbClr val="1F2A2E"/>
                </a:solidFill>
                <a:latin typeface="+mn-lt"/>
                <a:ea typeface="Calibri" pitchFamily="34" charset="-122"/>
                <a:cs typeface="Calibri" pitchFamily="34" charset="-120"/>
              </a:rPr>
              <a:t>for NEW projects ranked in Tier 2, with selection priority for new TH and SSO projects.</a:t>
            </a:r>
            <a:endParaRPr lang="en-US" sz="1200" dirty="0">
              <a:latin typeface="+mn-lt"/>
            </a:endParaRPr>
          </a:p>
        </p:txBody>
      </p:sp>
      <p:sp>
        <p:nvSpPr>
          <p:cNvPr id="16" name="Shape 14"/>
          <p:cNvSpPr/>
          <p:nvPr/>
        </p:nvSpPr>
        <p:spPr>
          <a:xfrm>
            <a:off x="548640" y="4114800"/>
            <a:ext cx="11064240" cy="1783080"/>
          </a:xfrm>
          <a:prstGeom prst="roundRect">
            <a:avLst>
              <a:gd name="adj" fmla="val 5128"/>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17" name="Text 15"/>
          <p:cNvSpPr/>
          <p:nvPr/>
        </p:nvSpPr>
        <p:spPr>
          <a:xfrm>
            <a:off x="822960" y="4279392"/>
            <a:ext cx="10515600" cy="329184"/>
          </a:xfrm>
          <a:prstGeom prst="rect">
            <a:avLst/>
          </a:prstGeom>
          <a:noFill/>
          <a:ln/>
        </p:spPr>
        <p:txBody>
          <a:bodyPr wrap="square" lIns="0" tIns="0" rIns="0" bIns="0" rtlCol="0" anchor="ctr"/>
          <a:lstStyle/>
          <a:p>
            <a:pPr marL="0" indent="0">
              <a:buNone/>
            </a:pPr>
            <a:r>
              <a:rPr lang="en-US" sz="1400" b="1" dirty="0">
                <a:solidFill>
                  <a:srgbClr val="FFFFFF"/>
                </a:solidFill>
                <a:latin typeface="+mn-lt"/>
                <a:ea typeface="Calibri" pitchFamily="34" charset="-122"/>
                <a:cs typeface="Calibri" pitchFamily="34" charset="-120"/>
              </a:rPr>
              <a:t>Caps and allocations set in this NOFO</a:t>
            </a:r>
            <a:endParaRPr lang="en-US" sz="1400" dirty="0">
              <a:latin typeface="+mn-lt"/>
            </a:endParaRPr>
          </a:p>
        </p:txBody>
      </p:sp>
      <p:sp>
        <p:nvSpPr>
          <p:cNvPr id="18" name="Text 16"/>
          <p:cNvSpPr/>
          <p:nvPr/>
        </p:nvSpPr>
        <p:spPr>
          <a:xfrm>
            <a:off x="822960" y="4681728"/>
            <a:ext cx="3383280" cy="822960"/>
          </a:xfrm>
          <a:prstGeom prst="rect">
            <a:avLst/>
          </a:prstGeom>
          <a:noFill/>
          <a:ln/>
        </p:spPr>
        <p:txBody>
          <a:bodyPr wrap="square" lIns="0" tIns="0" rIns="0" bIns="0" rtlCol="0" anchor="t"/>
          <a:lstStyle/>
          <a:p>
            <a:pPr marL="0" indent="0">
              <a:lnSpc>
                <a:spcPct val="102000"/>
              </a:lnSpc>
              <a:buNone/>
            </a:pPr>
            <a:r>
              <a:rPr lang="en-US" sz="1300" b="1" dirty="0">
                <a:solidFill>
                  <a:srgbClr val="FFD9A8"/>
                </a:solidFill>
                <a:latin typeface="+mn-lt"/>
                <a:ea typeface="Calibri" pitchFamily="34" charset="-122"/>
                <a:cs typeface="Calibri" pitchFamily="34" charset="-120"/>
              </a:rPr>
              <a:t>CoC Planning
</a:t>
            </a:r>
            <a:endParaRPr lang="en-US" sz="1300" dirty="0">
              <a:latin typeface="+mn-lt"/>
            </a:endParaRPr>
          </a:p>
          <a:p>
            <a:pPr marL="0" indent="0">
              <a:lnSpc>
                <a:spcPct val="102000"/>
              </a:lnSpc>
              <a:buNone/>
            </a:pPr>
            <a:r>
              <a:rPr lang="en-US" sz="1200" dirty="0">
                <a:solidFill>
                  <a:srgbClr val="EAF2F3"/>
                </a:solidFill>
                <a:latin typeface="+mn-lt"/>
                <a:ea typeface="Calibri" pitchFamily="34" charset="-122"/>
                <a:cs typeface="Calibri" pitchFamily="34" charset="-120"/>
              </a:rPr>
              <a:t>5% of FPRN (max $1.5M)</a:t>
            </a:r>
            <a:endParaRPr lang="en-US" sz="1300" dirty="0">
              <a:latin typeface="+mn-lt"/>
            </a:endParaRPr>
          </a:p>
        </p:txBody>
      </p:sp>
      <p:sp>
        <p:nvSpPr>
          <p:cNvPr id="19" name="Text 17"/>
          <p:cNvSpPr/>
          <p:nvPr/>
        </p:nvSpPr>
        <p:spPr>
          <a:xfrm>
            <a:off x="4434840" y="4681728"/>
            <a:ext cx="3383280" cy="822960"/>
          </a:xfrm>
          <a:prstGeom prst="rect">
            <a:avLst/>
          </a:prstGeom>
          <a:noFill/>
          <a:ln/>
        </p:spPr>
        <p:txBody>
          <a:bodyPr wrap="square" lIns="0" tIns="0" rIns="0" bIns="0" rtlCol="0" anchor="t"/>
          <a:lstStyle/>
          <a:p>
            <a:pPr marL="0" indent="0">
              <a:lnSpc>
                <a:spcPct val="102000"/>
              </a:lnSpc>
              <a:buNone/>
            </a:pPr>
            <a:r>
              <a:rPr lang="en-US" sz="1300" b="1" dirty="0">
                <a:solidFill>
                  <a:srgbClr val="FFD9A8"/>
                </a:solidFill>
                <a:latin typeface="+mn-lt"/>
                <a:ea typeface="Calibri" pitchFamily="34" charset="-122"/>
                <a:cs typeface="Calibri" pitchFamily="34" charset="-120"/>
              </a:rPr>
              <a:t>UFA costs
</a:t>
            </a:r>
            <a:endParaRPr lang="en-US" sz="1300" dirty="0">
              <a:latin typeface="+mn-lt"/>
            </a:endParaRPr>
          </a:p>
          <a:p>
            <a:pPr marL="0" indent="0">
              <a:lnSpc>
                <a:spcPct val="102000"/>
              </a:lnSpc>
              <a:buNone/>
            </a:pPr>
            <a:r>
              <a:rPr lang="en-US" sz="1200" dirty="0">
                <a:solidFill>
                  <a:srgbClr val="EAF2F3"/>
                </a:solidFill>
                <a:latin typeface="+mn-lt"/>
                <a:ea typeface="Calibri" pitchFamily="34" charset="-122"/>
                <a:cs typeface="Calibri" pitchFamily="34" charset="-120"/>
              </a:rPr>
              <a:t>3% of FPRN (max $1.25M / FY)</a:t>
            </a:r>
            <a:endParaRPr lang="en-US" sz="1300" dirty="0">
              <a:latin typeface="+mn-lt"/>
            </a:endParaRPr>
          </a:p>
        </p:txBody>
      </p:sp>
      <p:sp>
        <p:nvSpPr>
          <p:cNvPr id="20" name="Text 18"/>
          <p:cNvSpPr/>
          <p:nvPr/>
        </p:nvSpPr>
        <p:spPr>
          <a:xfrm>
            <a:off x="8046720" y="4681728"/>
            <a:ext cx="3383280" cy="822960"/>
          </a:xfrm>
          <a:prstGeom prst="rect">
            <a:avLst/>
          </a:prstGeom>
          <a:noFill/>
          <a:ln/>
        </p:spPr>
        <p:txBody>
          <a:bodyPr wrap="square" lIns="0" tIns="0" rIns="0" bIns="0" rtlCol="0" anchor="t"/>
          <a:lstStyle/>
          <a:p>
            <a:pPr marL="0" indent="0">
              <a:lnSpc>
                <a:spcPct val="102000"/>
              </a:lnSpc>
              <a:buNone/>
            </a:pPr>
            <a:r>
              <a:rPr lang="en-US" sz="1300" b="1" dirty="0">
                <a:solidFill>
                  <a:srgbClr val="FFD9A8"/>
                </a:solidFill>
                <a:latin typeface="+mn-lt"/>
                <a:ea typeface="Calibri" pitchFamily="34" charset="-122"/>
                <a:cs typeface="Calibri" pitchFamily="34" charset="-120"/>
              </a:rPr>
              <a:t>CoC Bonus
</a:t>
            </a:r>
            <a:endParaRPr lang="en-US" sz="1300" dirty="0">
              <a:latin typeface="+mn-lt"/>
            </a:endParaRPr>
          </a:p>
          <a:p>
            <a:pPr marL="0" indent="0">
              <a:lnSpc>
                <a:spcPct val="102000"/>
              </a:lnSpc>
              <a:buNone/>
            </a:pPr>
            <a:r>
              <a:rPr lang="en-US" sz="1200" dirty="0">
                <a:solidFill>
                  <a:srgbClr val="EAF2F3"/>
                </a:solidFill>
                <a:latin typeface="+mn-lt"/>
                <a:ea typeface="Calibri" pitchFamily="34" charset="-122"/>
                <a:cs typeface="Calibri" pitchFamily="34" charset="-120"/>
              </a:rPr>
              <a:t>up to 15% of FPRN (limits by CoC type)</a:t>
            </a:r>
            <a:endParaRPr lang="en-US" sz="1300" dirty="0">
              <a:latin typeface="+mn-lt"/>
            </a:endParaRPr>
          </a:p>
        </p:txBody>
      </p:sp>
      <p:sp>
        <p:nvSpPr>
          <p:cNvPr id="21" name="Text 19"/>
          <p:cNvSpPr/>
          <p:nvPr/>
        </p:nvSpPr>
        <p:spPr>
          <a:xfrm>
            <a:off x="822960" y="5486400"/>
            <a:ext cx="10515600" cy="365760"/>
          </a:xfrm>
          <a:prstGeom prst="rect">
            <a:avLst/>
          </a:prstGeom>
          <a:noFill/>
          <a:ln/>
        </p:spPr>
        <p:txBody>
          <a:bodyPr wrap="square" lIns="0" tIns="0" rIns="0" bIns="0" rtlCol="0" anchor="ctr"/>
          <a:lstStyle/>
          <a:p>
            <a:pPr marL="0" indent="0">
              <a:buNone/>
            </a:pPr>
            <a:r>
              <a:rPr lang="en-US" sz="1000" i="1" dirty="0">
                <a:solidFill>
                  <a:srgbClr val="CFE3E7"/>
                </a:solidFill>
                <a:latin typeface="+mn-lt"/>
                <a:ea typeface="Calibri" pitchFamily="34" charset="-122"/>
                <a:cs typeface="Calibri" pitchFamily="34" charset="-120"/>
              </a:rPr>
              <a:t>NAEH notes HUD did not add recaptured (Section 231) funds to the total this year; set-asides and priorities mean not every CoC may receive its full Annual Renewal Demand.</a:t>
            </a:r>
            <a:endParaRPr lang="en-US" sz="10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WHAT CAN BE FUNDED — AND WHAT SHIFTED</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Components &amp; Project Types</a:t>
            </a:r>
            <a:endParaRPr lang="en-US" sz="3000" dirty="0">
              <a:latin typeface="+mj-lt"/>
            </a:endParaRPr>
          </a:p>
        </p:txBody>
      </p:sp>
      <p:sp>
        <p:nvSpPr>
          <p:cNvPr id="4" name="Text 2"/>
          <p:cNvSpPr/>
          <p:nvPr/>
        </p:nvSpPr>
        <p:spPr>
          <a:xfrm>
            <a:off x="548640" y="1417320"/>
            <a:ext cx="11064240" cy="411480"/>
          </a:xfrm>
          <a:prstGeom prst="rect">
            <a:avLst/>
          </a:prstGeom>
          <a:noFill/>
          <a:ln/>
        </p:spPr>
        <p:txBody>
          <a:bodyPr wrap="square" lIns="0" tIns="0" rIns="0" bIns="0" rtlCol="0" anchor="ctr"/>
          <a:lstStyle/>
          <a:p>
            <a:pPr marL="0" indent="0">
              <a:buNone/>
            </a:pPr>
            <a:r>
              <a:rPr lang="en-US" sz="1300" i="1" dirty="0">
                <a:solidFill>
                  <a:srgbClr val="5A6B70"/>
                </a:solidFill>
                <a:latin typeface="+mn-lt"/>
                <a:ea typeface="Calibri" pitchFamily="34" charset="-122"/>
                <a:cs typeface="Calibri" pitchFamily="34" charset="-120"/>
              </a:rPr>
              <a:t>HUD did not add new statutory components. It restructured and re-prioritized the project types within the four this competition funds. </a:t>
            </a:r>
            <a:endParaRPr lang="en-US" sz="1300" dirty="0">
              <a:latin typeface="+mn-lt"/>
            </a:endParaRPr>
          </a:p>
        </p:txBody>
      </p:sp>
      <p:sp>
        <p:nvSpPr>
          <p:cNvPr id="5" name="Shape 3"/>
          <p:cNvSpPr/>
          <p:nvPr/>
        </p:nvSpPr>
        <p:spPr>
          <a:xfrm>
            <a:off x="548640" y="1938528"/>
            <a:ext cx="2606040" cy="713232"/>
          </a:xfrm>
          <a:prstGeom prst="roundRect">
            <a:avLst>
              <a:gd name="adj" fmla="val 50000"/>
            </a:avLst>
          </a:prstGeom>
          <a:solidFill>
            <a:srgbClr val="EEF4F5"/>
          </a:solidFill>
          <a:ln w="9525">
            <a:solidFill>
              <a:srgbClr val="D5DEE0"/>
            </a:solidFill>
            <a:prstDash val="solid"/>
          </a:ln>
        </p:spPr>
        <p:txBody>
          <a:bodyPr/>
          <a:lstStyle/>
          <a:p>
            <a:endParaRPr lang="en-US">
              <a:latin typeface="+mn-lt"/>
            </a:endParaRPr>
          </a:p>
        </p:txBody>
      </p:sp>
      <p:sp>
        <p:nvSpPr>
          <p:cNvPr id="6" name="Shape 4"/>
          <p:cNvSpPr/>
          <p:nvPr/>
        </p:nvSpPr>
        <p:spPr>
          <a:xfrm>
            <a:off x="676656" y="2066544"/>
            <a:ext cx="457200" cy="457200"/>
          </a:xfrm>
          <a:prstGeom prst="ellipse">
            <a:avLst/>
          </a:prstGeom>
          <a:solidFill>
            <a:srgbClr val="134E5E"/>
          </a:solidFill>
          <a:ln/>
        </p:spPr>
        <p:txBody>
          <a:bodyPr/>
          <a:lstStyle/>
          <a:p>
            <a:endParaRPr lang="en-US">
              <a:latin typeface="+mn-lt"/>
            </a:endParaRPr>
          </a:p>
        </p:txBody>
      </p:sp>
      <p:pic>
        <p:nvPicPr>
          <p:cNvPr id="7" name="Image 0" descr="preencoded.png"/>
          <p:cNvPicPr>
            <a:picLocks noChangeAspect="1"/>
          </p:cNvPicPr>
          <p:nvPr/>
        </p:nvPicPr>
        <p:blipFill>
          <a:blip r:embed="rId3"/>
          <a:stretch>
            <a:fillRect/>
          </a:stretch>
        </p:blipFill>
        <p:spPr>
          <a:xfrm>
            <a:off x="800100" y="2189988"/>
            <a:ext cx="210312" cy="210312"/>
          </a:xfrm>
          <a:prstGeom prst="rect">
            <a:avLst/>
          </a:prstGeom>
        </p:spPr>
      </p:pic>
      <p:sp>
        <p:nvSpPr>
          <p:cNvPr id="8" name="Text 5"/>
          <p:cNvSpPr/>
          <p:nvPr/>
        </p:nvSpPr>
        <p:spPr>
          <a:xfrm>
            <a:off x="1225296" y="1938528"/>
            <a:ext cx="1874520" cy="713232"/>
          </a:xfrm>
          <a:prstGeom prst="rect">
            <a:avLst/>
          </a:prstGeom>
          <a:noFill/>
          <a:ln/>
        </p:spPr>
        <p:txBody>
          <a:bodyPr wrap="square" lIns="0" tIns="0" rIns="0" bIns="0" rtlCol="0" anchor="ctr"/>
          <a:lstStyle/>
          <a:p>
            <a:pPr marL="0" indent="0">
              <a:buNone/>
            </a:pPr>
            <a:r>
              <a:rPr lang="en-US" sz="1250" b="1" dirty="0">
                <a:solidFill>
                  <a:srgbClr val="134E5E"/>
                </a:solidFill>
                <a:latin typeface="+mn-lt"/>
                <a:ea typeface="Calibri" pitchFamily="34" charset="-122"/>
                <a:cs typeface="Calibri" pitchFamily="34" charset="-120"/>
              </a:rPr>
              <a:t>Permanent Housing</a:t>
            </a:r>
            <a:endParaRPr lang="en-US" sz="1250" dirty="0">
              <a:latin typeface="+mn-lt"/>
            </a:endParaRPr>
          </a:p>
        </p:txBody>
      </p:sp>
      <p:sp>
        <p:nvSpPr>
          <p:cNvPr id="9" name="Shape 6"/>
          <p:cNvSpPr/>
          <p:nvPr/>
        </p:nvSpPr>
        <p:spPr>
          <a:xfrm>
            <a:off x="3337560" y="1938528"/>
            <a:ext cx="2606040" cy="713232"/>
          </a:xfrm>
          <a:prstGeom prst="roundRect">
            <a:avLst>
              <a:gd name="adj" fmla="val 50000"/>
            </a:avLst>
          </a:prstGeom>
          <a:solidFill>
            <a:srgbClr val="EEF4F5"/>
          </a:solidFill>
          <a:ln w="9525">
            <a:solidFill>
              <a:srgbClr val="D5DEE0"/>
            </a:solidFill>
            <a:prstDash val="solid"/>
          </a:ln>
        </p:spPr>
        <p:txBody>
          <a:bodyPr/>
          <a:lstStyle/>
          <a:p>
            <a:endParaRPr lang="en-US">
              <a:latin typeface="+mn-lt"/>
            </a:endParaRPr>
          </a:p>
        </p:txBody>
      </p:sp>
      <p:sp>
        <p:nvSpPr>
          <p:cNvPr id="10" name="Shape 7"/>
          <p:cNvSpPr/>
          <p:nvPr/>
        </p:nvSpPr>
        <p:spPr>
          <a:xfrm>
            <a:off x="3465576" y="2066544"/>
            <a:ext cx="457200" cy="457200"/>
          </a:xfrm>
          <a:prstGeom prst="ellipse">
            <a:avLst/>
          </a:prstGeom>
          <a:solidFill>
            <a:srgbClr val="1C7A8C"/>
          </a:solidFill>
          <a:ln/>
        </p:spPr>
        <p:txBody>
          <a:bodyPr/>
          <a:lstStyle/>
          <a:p>
            <a:endParaRPr lang="en-US">
              <a:latin typeface="+mn-lt"/>
            </a:endParaRPr>
          </a:p>
        </p:txBody>
      </p:sp>
      <p:pic>
        <p:nvPicPr>
          <p:cNvPr id="11" name="Image 1" descr="preencoded.png"/>
          <p:cNvPicPr>
            <a:picLocks noChangeAspect="1"/>
          </p:cNvPicPr>
          <p:nvPr/>
        </p:nvPicPr>
        <p:blipFill>
          <a:blip r:embed="rId4"/>
          <a:stretch>
            <a:fillRect/>
          </a:stretch>
        </p:blipFill>
        <p:spPr>
          <a:xfrm>
            <a:off x="3589020" y="2189988"/>
            <a:ext cx="210312" cy="210312"/>
          </a:xfrm>
          <a:prstGeom prst="rect">
            <a:avLst/>
          </a:prstGeom>
        </p:spPr>
      </p:pic>
      <p:sp>
        <p:nvSpPr>
          <p:cNvPr id="12" name="Text 8"/>
          <p:cNvSpPr/>
          <p:nvPr/>
        </p:nvSpPr>
        <p:spPr>
          <a:xfrm>
            <a:off x="4014216" y="1938528"/>
            <a:ext cx="1874520" cy="713232"/>
          </a:xfrm>
          <a:prstGeom prst="rect">
            <a:avLst/>
          </a:prstGeom>
          <a:noFill/>
          <a:ln/>
        </p:spPr>
        <p:txBody>
          <a:bodyPr wrap="square" lIns="0" tIns="0" rIns="0" bIns="0" rtlCol="0" anchor="ctr"/>
          <a:lstStyle/>
          <a:p>
            <a:pPr marL="0" indent="0">
              <a:buNone/>
            </a:pPr>
            <a:r>
              <a:rPr lang="en-US" sz="1250" b="1" dirty="0">
                <a:solidFill>
                  <a:srgbClr val="134E5E"/>
                </a:solidFill>
                <a:latin typeface="+mn-lt"/>
                <a:ea typeface="Calibri" pitchFamily="34" charset="-122"/>
                <a:cs typeface="Calibri" pitchFamily="34" charset="-120"/>
              </a:rPr>
              <a:t>Transitional Housing</a:t>
            </a:r>
            <a:endParaRPr lang="en-US" sz="1250" dirty="0">
              <a:latin typeface="+mn-lt"/>
            </a:endParaRPr>
          </a:p>
        </p:txBody>
      </p:sp>
      <p:sp>
        <p:nvSpPr>
          <p:cNvPr id="13" name="Shape 9"/>
          <p:cNvSpPr/>
          <p:nvPr/>
        </p:nvSpPr>
        <p:spPr>
          <a:xfrm>
            <a:off x="6126480" y="1938528"/>
            <a:ext cx="2606040" cy="713232"/>
          </a:xfrm>
          <a:prstGeom prst="roundRect">
            <a:avLst>
              <a:gd name="adj" fmla="val 50000"/>
            </a:avLst>
          </a:prstGeom>
          <a:solidFill>
            <a:srgbClr val="EEF4F5"/>
          </a:solidFill>
          <a:ln w="9525">
            <a:solidFill>
              <a:srgbClr val="D5DEE0"/>
            </a:solidFill>
            <a:prstDash val="solid"/>
          </a:ln>
        </p:spPr>
        <p:txBody>
          <a:bodyPr/>
          <a:lstStyle/>
          <a:p>
            <a:endParaRPr lang="en-US">
              <a:latin typeface="+mn-lt"/>
            </a:endParaRPr>
          </a:p>
        </p:txBody>
      </p:sp>
      <p:sp>
        <p:nvSpPr>
          <p:cNvPr id="14" name="Shape 10"/>
          <p:cNvSpPr/>
          <p:nvPr/>
        </p:nvSpPr>
        <p:spPr>
          <a:xfrm>
            <a:off x="6254496" y="2066544"/>
            <a:ext cx="457200" cy="457200"/>
          </a:xfrm>
          <a:prstGeom prst="ellipse">
            <a:avLst/>
          </a:prstGeom>
          <a:solidFill>
            <a:srgbClr val="5C8A6E"/>
          </a:solidFill>
          <a:ln/>
        </p:spPr>
        <p:txBody>
          <a:bodyPr/>
          <a:lstStyle/>
          <a:p>
            <a:endParaRPr lang="en-US">
              <a:latin typeface="+mn-lt"/>
            </a:endParaRPr>
          </a:p>
        </p:txBody>
      </p:sp>
      <p:pic>
        <p:nvPicPr>
          <p:cNvPr id="15" name="Image 2" descr="preencoded.png"/>
          <p:cNvPicPr>
            <a:picLocks noChangeAspect="1"/>
          </p:cNvPicPr>
          <p:nvPr/>
        </p:nvPicPr>
        <p:blipFill>
          <a:blip r:embed="rId5"/>
          <a:stretch>
            <a:fillRect/>
          </a:stretch>
        </p:blipFill>
        <p:spPr>
          <a:xfrm>
            <a:off x="6377940" y="2189988"/>
            <a:ext cx="210312" cy="210312"/>
          </a:xfrm>
          <a:prstGeom prst="rect">
            <a:avLst/>
          </a:prstGeom>
        </p:spPr>
      </p:pic>
      <p:sp>
        <p:nvSpPr>
          <p:cNvPr id="16" name="Text 11"/>
          <p:cNvSpPr/>
          <p:nvPr/>
        </p:nvSpPr>
        <p:spPr>
          <a:xfrm>
            <a:off x="6803136" y="1938528"/>
            <a:ext cx="1874520" cy="713232"/>
          </a:xfrm>
          <a:prstGeom prst="rect">
            <a:avLst/>
          </a:prstGeom>
          <a:noFill/>
          <a:ln/>
        </p:spPr>
        <p:txBody>
          <a:bodyPr wrap="square" lIns="0" tIns="0" rIns="0" bIns="0" rtlCol="0" anchor="ctr"/>
          <a:lstStyle/>
          <a:p>
            <a:pPr marL="0" indent="0">
              <a:buNone/>
            </a:pPr>
            <a:r>
              <a:rPr lang="en-US" sz="1250" b="1" dirty="0">
                <a:solidFill>
                  <a:srgbClr val="134E5E"/>
                </a:solidFill>
                <a:latin typeface="+mn-lt"/>
                <a:ea typeface="Calibri" pitchFamily="34" charset="-122"/>
                <a:cs typeface="Calibri" pitchFamily="34" charset="-120"/>
              </a:rPr>
              <a:t>Supportive Services Only</a:t>
            </a:r>
            <a:endParaRPr lang="en-US" sz="1250" dirty="0">
              <a:latin typeface="+mn-lt"/>
            </a:endParaRPr>
          </a:p>
        </p:txBody>
      </p:sp>
      <p:sp>
        <p:nvSpPr>
          <p:cNvPr id="17" name="Shape 12"/>
          <p:cNvSpPr/>
          <p:nvPr/>
        </p:nvSpPr>
        <p:spPr>
          <a:xfrm>
            <a:off x="8915400" y="1938528"/>
            <a:ext cx="2606040" cy="713232"/>
          </a:xfrm>
          <a:prstGeom prst="roundRect">
            <a:avLst>
              <a:gd name="adj" fmla="val 50000"/>
            </a:avLst>
          </a:prstGeom>
          <a:solidFill>
            <a:srgbClr val="EEF4F5"/>
          </a:solidFill>
          <a:ln w="9525">
            <a:solidFill>
              <a:srgbClr val="D5DEE0"/>
            </a:solidFill>
            <a:prstDash val="solid"/>
          </a:ln>
        </p:spPr>
        <p:txBody>
          <a:bodyPr/>
          <a:lstStyle/>
          <a:p>
            <a:endParaRPr lang="en-US">
              <a:latin typeface="+mn-lt"/>
            </a:endParaRPr>
          </a:p>
        </p:txBody>
      </p:sp>
      <p:sp>
        <p:nvSpPr>
          <p:cNvPr id="18" name="Shape 13"/>
          <p:cNvSpPr/>
          <p:nvPr/>
        </p:nvSpPr>
        <p:spPr>
          <a:xfrm>
            <a:off x="9043416" y="2066544"/>
            <a:ext cx="457200" cy="457200"/>
          </a:xfrm>
          <a:prstGeom prst="ellipse">
            <a:avLst/>
          </a:prstGeom>
          <a:solidFill>
            <a:srgbClr val="C97B1E"/>
          </a:solidFill>
          <a:ln/>
        </p:spPr>
        <p:txBody>
          <a:bodyPr/>
          <a:lstStyle/>
          <a:p>
            <a:endParaRPr lang="en-US">
              <a:latin typeface="+mn-lt"/>
            </a:endParaRPr>
          </a:p>
        </p:txBody>
      </p:sp>
      <p:pic>
        <p:nvPicPr>
          <p:cNvPr id="19" name="Image 3" descr="preencoded.png"/>
          <p:cNvPicPr>
            <a:picLocks noChangeAspect="1"/>
          </p:cNvPicPr>
          <p:nvPr/>
        </p:nvPicPr>
        <p:blipFill>
          <a:blip r:embed="rId6"/>
          <a:stretch>
            <a:fillRect/>
          </a:stretch>
        </p:blipFill>
        <p:spPr>
          <a:xfrm>
            <a:off x="9166860" y="2189988"/>
            <a:ext cx="210312" cy="210312"/>
          </a:xfrm>
          <a:prstGeom prst="rect">
            <a:avLst/>
          </a:prstGeom>
        </p:spPr>
      </p:pic>
      <p:sp>
        <p:nvSpPr>
          <p:cNvPr id="20" name="Text 14"/>
          <p:cNvSpPr/>
          <p:nvPr/>
        </p:nvSpPr>
        <p:spPr>
          <a:xfrm>
            <a:off x="9592056" y="1938528"/>
            <a:ext cx="1874520" cy="713232"/>
          </a:xfrm>
          <a:prstGeom prst="rect">
            <a:avLst/>
          </a:prstGeom>
          <a:noFill/>
          <a:ln/>
        </p:spPr>
        <p:txBody>
          <a:bodyPr wrap="square" lIns="0" tIns="0" rIns="0" bIns="0" rtlCol="0" anchor="ctr"/>
          <a:lstStyle/>
          <a:p>
            <a:pPr marL="0" indent="0">
              <a:buNone/>
            </a:pPr>
            <a:r>
              <a:rPr lang="en-US" sz="1250" b="1" dirty="0">
                <a:solidFill>
                  <a:srgbClr val="134E5E"/>
                </a:solidFill>
                <a:latin typeface="+mn-lt"/>
                <a:ea typeface="Calibri" pitchFamily="34" charset="-122"/>
                <a:cs typeface="Calibri" pitchFamily="34" charset="-120"/>
              </a:rPr>
              <a:t>HMIS</a:t>
            </a:r>
            <a:endParaRPr lang="en-US" sz="1250" dirty="0">
              <a:latin typeface="+mn-lt"/>
            </a:endParaRPr>
          </a:p>
        </p:txBody>
      </p:sp>
      <p:sp>
        <p:nvSpPr>
          <p:cNvPr id="21" name="Shape 15"/>
          <p:cNvSpPr/>
          <p:nvPr/>
        </p:nvSpPr>
        <p:spPr>
          <a:xfrm>
            <a:off x="548640" y="2907792"/>
            <a:ext cx="5440680" cy="1481328"/>
          </a:xfrm>
          <a:prstGeom prst="roundRect">
            <a:avLst>
              <a:gd name="adj" fmla="val 4938"/>
            </a:avLst>
          </a:prstGeom>
          <a:solidFill>
            <a:srgbClr val="F6F2EA"/>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22" name="Image 4" descr="preencoded.png"/>
          <p:cNvPicPr>
            <a:picLocks noChangeAspect="1"/>
          </p:cNvPicPr>
          <p:nvPr/>
        </p:nvPicPr>
        <p:blipFill>
          <a:blip r:embed="rId7"/>
          <a:stretch>
            <a:fillRect/>
          </a:stretch>
        </p:blipFill>
        <p:spPr>
          <a:xfrm>
            <a:off x="804672" y="3154680"/>
            <a:ext cx="237744" cy="237744"/>
          </a:xfrm>
          <a:prstGeom prst="rect">
            <a:avLst/>
          </a:prstGeom>
        </p:spPr>
      </p:pic>
      <p:sp>
        <p:nvSpPr>
          <p:cNvPr id="23" name="Text 16"/>
          <p:cNvSpPr/>
          <p:nvPr/>
        </p:nvSpPr>
        <p:spPr>
          <a:xfrm>
            <a:off x="1152144" y="3090672"/>
            <a:ext cx="461772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Three SSO project types</a:t>
            </a:r>
            <a:endParaRPr lang="en-US" sz="1400" dirty="0">
              <a:latin typeface="+mn-lt"/>
            </a:endParaRPr>
          </a:p>
        </p:txBody>
      </p:sp>
      <p:sp>
        <p:nvSpPr>
          <p:cNvPr id="24" name="Text 17"/>
          <p:cNvSpPr/>
          <p:nvPr/>
        </p:nvSpPr>
        <p:spPr>
          <a:xfrm>
            <a:off x="822960" y="3511296"/>
            <a:ext cx="4910328" cy="749808"/>
          </a:xfrm>
          <a:prstGeom prst="rect">
            <a:avLst/>
          </a:prstGeom>
          <a:noFill/>
          <a:ln/>
        </p:spPr>
        <p:txBody>
          <a:bodyPr wrap="square" lIns="0" tIns="0" rIns="0" bIns="0" rtlCol="0" anchor="t"/>
          <a:lstStyle/>
          <a:p>
            <a:pPr marL="0" indent="0">
              <a:lnSpc>
                <a:spcPct val="98000"/>
              </a:lnSpc>
              <a:buNone/>
            </a:pPr>
            <a:r>
              <a:rPr lang="en-US" sz="1100" dirty="0">
                <a:solidFill>
                  <a:srgbClr val="1F2A2E"/>
                </a:solidFill>
                <a:latin typeface="+mn-lt"/>
                <a:ea typeface="Calibri" pitchFamily="34" charset="-122"/>
                <a:cs typeface="Calibri" pitchFamily="34" charset="-120"/>
              </a:rPr>
              <a:t>SSO is now defined and scored as three distinct types: Standalone (24 CFR 578.37(a)(3)), Street Outreach, and Coordinated Entry (SSO-CE). Standalone SSO is available this cycle (e.g., a drop-in center).</a:t>
            </a:r>
            <a:endParaRPr lang="en-US" sz="1100" dirty="0">
              <a:latin typeface="+mn-lt"/>
            </a:endParaRPr>
          </a:p>
        </p:txBody>
      </p:sp>
      <p:sp>
        <p:nvSpPr>
          <p:cNvPr id="25" name="Shape 18"/>
          <p:cNvSpPr/>
          <p:nvPr/>
        </p:nvSpPr>
        <p:spPr>
          <a:xfrm>
            <a:off x="6263640" y="2907792"/>
            <a:ext cx="5440680" cy="1481328"/>
          </a:xfrm>
          <a:prstGeom prst="roundRect">
            <a:avLst>
              <a:gd name="adj" fmla="val 4938"/>
            </a:avLst>
          </a:prstGeom>
          <a:solidFill>
            <a:srgbClr val="F6F2EA"/>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26" name="Image 5" descr="preencoded.png"/>
          <p:cNvPicPr>
            <a:picLocks noChangeAspect="1"/>
          </p:cNvPicPr>
          <p:nvPr/>
        </p:nvPicPr>
        <p:blipFill>
          <a:blip r:embed="rId7"/>
          <a:stretch>
            <a:fillRect/>
          </a:stretch>
        </p:blipFill>
        <p:spPr>
          <a:xfrm>
            <a:off x="6519672" y="3154680"/>
            <a:ext cx="237744" cy="237744"/>
          </a:xfrm>
          <a:prstGeom prst="rect">
            <a:avLst/>
          </a:prstGeom>
        </p:spPr>
      </p:pic>
      <p:sp>
        <p:nvSpPr>
          <p:cNvPr id="27" name="Text 19"/>
          <p:cNvSpPr/>
          <p:nvPr/>
        </p:nvSpPr>
        <p:spPr>
          <a:xfrm>
            <a:off x="6867144" y="3090672"/>
            <a:ext cx="461772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Joint TH/PH-RRH — renewals only</a:t>
            </a:r>
            <a:endParaRPr lang="en-US" sz="1400" dirty="0">
              <a:latin typeface="+mn-lt"/>
            </a:endParaRPr>
          </a:p>
        </p:txBody>
      </p:sp>
      <p:sp>
        <p:nvSpPr>
          <p:cNvPr id="28" name="Text 20"/>
          <p:cNvSpPr/>
          <p:nvPr/>
        </p:nvSpPr>
        <p:spPr>
          <a:xfrm>
            <a:off x="6537960" y="3511296"/>
            <a:ext cx="4910328" cy="749808"/>
          </a:xfrm>
          <a:prstGeom prst="rect">
            <a:avLst/>
          </a:prstGeom>
          <a:noFill/>
          <a:ln/>
        </p:spPr>
        <p:txBody>
          <a:bodyPr wrap="square" lIns="0" tIns="0" rIns="0" bIns="0" rtlCol="0" anchor="t"/>
          <a:lstStyle/>
          <a:p>
            <a:pPr marL="0" indent="0">
              <a:lnSpc>
                <a:spcPct val="98000"/>
              </a:lnSpc>
              <a:buNone/>
            </a:pPr>
            <a:r>
              <a:rPr lang="en-US" sz="1100" dirty="0">
                <a:solidFill>
                  <a:srgbClr val="1F2A2E"/>
                </a:solidFill>
                <a:latin typeface="+mn-lt"/>
                <a:ea typeface="Calibri" pitchFamily="34" charset="-122"/>
                <a:cs typeface="Calibri" pitchFamily="34" charset="-120"/>
              </a:rPr>
              <a:t>This combined component (Transitional Housing + PH-Rapid Re-Housing in one project) may renew, but HUD will not accept new applications for it.</a:t>
            </a:r>
            <a:endParaRPr lang="en-US" sz="1100" dirty="0">
              <a:latin typeface="+mn-lt"/>
            </a:endParaRPr>
          </a:p>
        </p:txBody>
      </p:sp>
      <p:sp>
        <p:nvSpPr>
          <p:cNvPr id="29" name="Shape 21"/>
          <p:cNvSpPr/>
          <p:nvPr/>
        </p:nvSpPr>
        <p:spPr>
          <a:xfrm>
            <a:off x="548640" y="4608576"/>
            <a:ext cx="5440680" cy="1481328"/>
          </a:xfrm>
          <a:prstGeom prst="roundRect">
            <a:avLst>
              <a:gd name="adj" fmla="val 4938"/>
            </a:avLst>
          </a:prstGeom>
          <a:solidFill>
            <a:srgbClr val="F6F2EA"/>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30" name="Image 6" descr="preencoded.png"/>
          <p:cNvPicPr>
            <a:picLocks noChangeAspect="1"/>
          </p:cNvPicPr>
          <p:nvPr/>
        </p:nvPicPr>
        <p:blipFill>
          <a:blip r:embed="rId7"/>
          <a:stretch>
            <a:fillRect/>
          </a:stretch>
        </p:blipFill>
        <p:spPr>
          <a:xfrm>
            <a:off x="804672" y="4855464"/>
            <a:ext cx="237744" cy="237744"/>
          </a:xfrm>
          <a:prstGeom prst="rect">
            <a:avLst/>
          </a:prstGeom>
        </p:spPr>
      </p:pic>
      <p:sp>
        <p:nvSpPr>
          <p:cNvPr id="31" name="Text 22"/>
          <p:cNvSpPr/>
          <p:nvPr/>
        </p:nvSpPr>
        <p:spPr>
          <a:xfrm>
            <a:off x="1152144" y="4791456"/>
            <a:ext cx="461772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TH added to the DV Bonus</a:t>
            </a:r>
            <a:endParaRPr lang="en-US" sz="1400" dirty="0">
              <a:latin typeface="+mn-lt"/>
            </a:endParaRPr>
          </a:p>
        </p:txBody>
      </p:sp>
      <p:sp>
        <p:nvSpPr>
          <p:cNvPr id="32" name="Text 23"/>
          <p:cNvSpPr/>
          <p:nvPr/>
        </p:nvSpPr>
        <p:spPr>
          <a:xfrm>
            <a:off x="822960" y="5212080"/>
            <a:ext cx="4910328" cy="749808"/>
          </a:xfrm>
          <a:prstGeom prst="rect">
            <a:avLst/>
          </a:prstGeom>
          <a:noFill/>
          <a:ln/>
        </p:spPr>
        <p:txBody>
          <a:bodyPr wrap="square" lIns="0" tIns="0" rIns="0" bIns="0" rtlCol="0" anchor="t"/>
          <a:lstStyle/>
          <a:p>
            <a:pPr marL="0" indent="0">
              <a:lnSpc>
                <a:spcPct val="98000"/>
              </a:lnSpc>
              <a:buNone/>
            </a:pPr>
            <a:r>
              <a:rPr lang="en-US" sz="1100" dirty="0">
                <a:solidFill>
                  <a:srgbClr val="1F2A2E"/>
                </a:solidFill>
                <a:latin typeface="+mn-lt"/>
                <a:ea typeface="Calibri" pitchFamily="34" charset="-122"/>
                <a:cs typeface="Calibri" pitchFamily="34" charset="-120"/>
              </a:rPr>
              <a:t>The Secretary determined Transitional Housing is an eligible activity for the DV Bonus, alongside SSO-CE and PH project types.</a:t>
            </a:r>
            <a:endParaRPr lang="en-US" sz="1100" dirty="0">
              <a:latin typeface="+mn-lt"/>
            </a:endParaRPr>
          </a:p>
        </p:txBody>
      </p:sp>
      <p:sp>
        <p:nvSpPr>
          <p:cNvPr id="33" name="Shape 24"/>
          <p:cNvSpPr/>
          <p:nvPr/>
        </p:nvSpPr>
        <p:spPr>
          <a:xfrm>
            <a:off x="6263640" y="4608576"/>
            <a:ext cx="5440680" cy="1481328"/>
          </a:xfrm>
          <a:prstGeom prst="roundRect">
            <a:avLst>
              <a:gd name="adj" fmla="val 4938"/>
            </a:avLst>
          </a:prstGeom>
          <a:solidFill>
            <a:srgbClr val="F6F2EA"/>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34" name="Image 7" descr="preencoded.png"/>
          <p:cNvPicPr>
            <a:picLocks noChangeAspect="1"/>
          </p:cNvPicPr>
          <p:nvPr/>
        </p:nvPicPr>
        <p:blipFill>
          <a:blip r:embed="rId7"/>
          <a:stretch>
            <a:fillRect/>
          </a:stretch>
        </p:blipFill>
        <p:spPr>
          <a:xfrm>
            <a:off x="6519672" y="4855464"/>
            <a:ext cx="237744" cy="237744"/>
          </a:xfrm>
          <a:prstGeom prst="rect">
            <a:avLst/>
          </a:prstGeom>
        </p:spPr>
      </p:pic>
      <p:sp>
        <p:nvSpPr>
          <p:cNvPr id="35" name="Text 25"/>
          <p:cNvSpPr/>
          <p:nvPr/>
        </p:nvSpPr>
        <p:spPr>
          <a:xfrm>
            <a:off x="6867144" y="4791456"/>
            <a:ext cx="461772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PSH eligibility expanded</a:t>
            </a:r>
            <a:endParaRPr lang="en-US" sz="1400" dirty="0">
              <a:latin typeface="+mn-lt"/>
            </a:endParaRPr>
          </a:p>
        </p:txBody>
      </p:sp>
      <p:sp>
        <p:nvSpPr>
          <p:cNvPr id="36" name="Text 26"/>
          <p:cNvSpPr/>
          <p:nvPr/>
        </p:nvSpPr>
        <p:spPr>
          <a:xfrm>
            <a:off x="6537960" y="5212080"/>
            <a:ext cx="4910328" cy="749808"/>
          </a:xfrm>
          <a:prstGeom prst="rect">
            <a:avLst/>
          </a:prstGeom>
          <a:noFill/>
          <a:ln/>
        </p:spPr>
        <p:txBody>
          <a:bodyPr wrap="square" lIns="0" tIns="0" rIns="0" bIns="0" rtlCol="0" anchor="t"/>
          <a:lstStyle/>
          <a:p>
            <a:pPr marL="0" indent="0">
              <a:lnSpc>
                <a:spcPct val="98000"/>
              </a:lnSpc>
              <a:buNone/>
            </a:pPr>
            <a:r>
              <a:rPr lang="en-US" sz="1100" dirty="0">
                <a:solidFill>
                  <a:srgbClr val="1F2A2E"/>
                </a:solidFill>
                <a:latin typeface="+mn-lt"/>
                <a:ea typeface="Calibri" pitchFamily="34" charset="-122"/>
                <a:cs typeface="Calibri" pitchFamily="34" charset="-120"/>
              </a:rPr>
              <a:t>New PH-PSH projects may serve people who qualify under Category 2 of the homeless definition (24 CFR 578.3), with a qualifying disability — in addition to Categories 1 and 4.</a:t>
            </a:r>
            <a:endParaRPr lang="en-US" sz="11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THE ORDER OF OPERATIONS</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How a Project Is Evaluated</a:t>
            </a:r>
            <a:endParaRPr lang="en-US" sz="3000" dirty="0">
              <a:latin typeface="+mj-lt"/>
            </a:endParaRPr>
          </a:p>
        </p:txBody>
      </p:sp>
      <p:sp>
        <p:nvSpPr>
          <p:cNvPr id="5" name="Shape 3"/>
          <p:cNvSpPr/>
          <p:nvPr/>
        </p:nvSpPr>
        <p:spPr>
          <a:xfrm>
            <a:off x="548640" y="2057400"/>
            <a:ext cx="2542032" cy="3154680"/>
          </a:xfrm>
          <a:prstGeom prst="roundRect">
            <a:avLst>
              <a:gd name="adj" fmla="val 323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6" name="Shape 4"/>
          <p:cNvSpPr/>
          <p:nvPr/>
        </p:nvSpPr>
        <p:spPr>
          <a:xfrm>
            <a:off x="1453896" y="2377440"/>
            <a:ext cx="731520" cy="731520"/>
          </a:xfrm>
          <a:prstGeom prst="ellipse">
            <a:avLst/>
          </a:prstGeom>
          <a:solidFill>
            <a:srgbClr val="134E5E"/>
          </a:solidFill>
          <a:ln/>
        </p:spPr>
        <p:txBody>
          <a:bodyPr/>
          <a:lstStyle/>
          <a:p>
            <a:endParaRPr lang="en-US">
              <a:latin typeface="+mn-lt"/>
            </a:endParaRPr>
          </a:p>
        </p:txBody>
      </p:sp>
      <p:pic>
        <p:nvPicPr>
          <p:cNvPr id="7" name="Image 0" descr="preencoded.png"/>
          <p:cNvPicPr>
            <a:picLocks noChangeAspect="1"/>
          </p:cNvPicPr>
          <p:nvPr/>
        </p:nvPicPr>
        <p:blipFill>
          <a:blip r:embed="rId3"/>
          <a:stretch>
            <a:fillRect/>
          </a:stretch>
        </p:blipFill>
        <p:spPr>
          <a:xfrm>
            <a:off x="1651406" y="2574950"/>
            <a:ext cx="336499" cy="336499"/>
          </a:xfrm>
          <a:prstGeom prst="rect">
            <a:avLst/>
          </a:prstGeom>
        </p:spPr>
      </p:pic>
      <p:sp>
        <p:nvSpPr>
          <p:cNvPr id="8" name="Text 5"/>
          <p:cNvSpPr/>
          <p:nvPr/>
        </p:nvSpPr>
        <p:spPr>
          <a:xfrm>
            <a:off x="548640" y="3246120"/>
            <a:ext cx="2542032" cy="274320"/>
          </a:xfrm>
          <a:prstGeom prst="rect">
            <a:avLst/>
          </a:prstGeom>
          <a:noFill/>
          <a:ln/>
        </p:spPr>
        <p:txBody>
          <a:bodyPr wrap="square" lIns="0" tIns="0" rIns="0" bIns="0" rtlCol="0" anchor="ctr"/>
          <a:lstStyle/>
          <a:p>
            <a:pPr marL="0" indent="0" algn="ctr">
              <a:buNone/>
            </a:pPr>
            <a:r>
              <a:rPr lang="en-US" sz="1050" b="1" kern="0" spc="100" dirty="0">
                <a:solidFill>
                  <a:srgbClr val="C97B1E"/>
                </a:solidFill>
                <a:latin typeface="+mn-lt"/>
                <a:ea typeface="Calibri" pitchFamily="34" charset="-122"/>
                <a:cs typeface="Calibri" pitchFamily="34" charset="-120"/>
              </a:rPr>
              <a:t>STEP 1</a:t>
            </a:r>
            <a:endParaRPr lang="en-US" sz="1050" dirty="0">
              <a:latin typeface="+mn-lt"/>
            </a:endParaRPr>
          </a:p>
        </p:txBody>
      </p:sp>
      <p:sp>
        <p:nvSpPr>
          <p:cNvPr id="9" name="Text 6"/>
          <p:cNvSpPr/>
          <p:nvPr/>
        </p:nvSpPr>
        <p:spPr>
          <a:xfrm>
            <a:off x="548640" y="3502152"/>
            <a:ext cx="2542032" cy="384048"/>
          </a:xfrm>
          <a:prstGeom prst="rect">
            <a:avLst/>
          </a:prstGeom>
          <a:noFill/>
          <a:ln/>
        </p:spPr>
        <p:txBody>
          <a:bodyPr wrap="square" lIns="0" tIns="0" rIns="0" bIns="0" rtlCol="0" anchor="ctr"/>
          <a:lstStyle/>
          <a:p>
            <a:pPr marL="0" indent="0" algn="ctr">
              <a:buNone/>
            </a:pPr>
            <a:r>
              <a:rPr lang="en-US" sz="1700" b="1" dirty="0">
                <a:solidFill>
                  <a:srgbClr val="134E5E"/>
                </a:solidFill>
                <a:latin typeface="+mn-lt"/>
                <a:ea typeface="Cambria" pitchFamily="34" charset="-122"/>
                <a:cs typeface="Cambria" pitchFamily="34" charset="-120"/>
              </a:rPr>
              <a:t>Threshold</a:t>
            </a:r>
            <a:endParaRPr lang="en-US" sz="1700" dirty="0">
              <a:latin typeface="+mn-lt"/>
            </a:endParaRPr>
          </a:p>
        </p:txBody>
      </p:sp>
      <p:sp>
        <p:nvSpPr>
          <p:cNvPr id="10" name="Text 7"/>
          <p:cNvSpPr/>
          <p:nvPr/>
        </p:nvSpPr>
        <p:spPr>
          <a:xfrm>
            <a:off x="768096" y="3941064"/>
            <a:ext cx="2103120" cy="1143000"/>
          </a:xfrm>
          <a:prstGeom prst="rect">
            <a:avLst/>
          </a:prstGeom>
          <a:noFill/>
          <a:ln/>
        </p:spPr>
        <p:txBody>
          <a:bodyPr wrap="square" lIns="0" tIns="0" rIns="0" bIns="0" rtlCol="0" anchor="t"/>
          <a:lstStyle/>
          <a:p>
            <a:pPr marL="0" indent="0" algn="ctr">
              <a:lnSpc>
                <a:spcPct val="100000"/>
              </a:lnSpc>
              <a:buNone/>
            </a:pPr>
            <a:r>
              <a:rPr lang="en-US" sz="1060" dirty="0">
                <a:solidFill>
                  <a:srgbClr val="1F2A2E"/>
                </a:solidFill>
                <a:latin typeface="+mn-lt"/>
                <a:ea typeface="Calibri" pitchFamily="34" charset="-122"/>
                <a:cs typeface="Calibri" pitchFamily="34" charset="-120"/>
              </a:rPr>
              <a:t>Pass/fail. Project eligibility + quality, by project type. A fail means rejected — before any scoring.</a:t>
            </a:r>
            <a:endParaRPr lang="en-US" sz="1060" dirty="0">
              <a:latin typeface="+mn-lt"/>
            </a:endParaRPr>
          </a:p>
        </p:txBody>
      </p:sp>
      <p:pic>
        <p:nvPicPr>
          <p:cNvPr id="11" name="Image 1" descr="preencoded.png"/>
          <p:cNvPicPr>
            <a:picLocks noChangeAspect="1"/>
          </p:cNvPicPr>
          <p:nvPr/>
        </p:nvPicPr>
        <p:blipFill>
          <a:blip r:embed="rId4"/>
          <a:stretch>
            <a:fillRect/>
          </a:stretch>
        </p:blipFill>
        <p:spPr>
          <a:xfrm>
            <a:off x="3136392" y="2624328"/>
            <a:ext cx="201168" cy="201168"/>
          </a:xfrm>
          <a:prstGeom prst="rect">
            <a:avLst/>
          </a:prstGeom>
        </p:spPr>
      </p:pic>
      <p:sp>
        <p:nvSpPr>
          <p:cNvPr id="12" name="Shape 8"/>
          <p:cNvSpPr/>
          <p:nvPr/>
        </p:nvSpPr>
        <p:spPr>
          <a:xfrm>
            <a:off x="3383280" y="2057400"/>
            <a:ext cx="2542032" cy="3154680"/>
          </a:xfrm>
          <a:prstGeom prst="roundRect">
            <a:avLst>
              <a:gd name="adj" fmla="val 323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3" name="Shape 9"/>
          <p:cNvSpPr/>
          <p:nvPr/>
        </p:nvSpPr>
        <p:spPr>
          <a:xfrm>
            <a:off x="4288536" y="2377440"/>
            <a:ext cx="731520" cy="731520"/>
          </a:xfrm>
          <a:prstGeom prst="ellipse">
            <a:avLst/>
          </a:prstGeom>
          <a:solidFill>
            <a:srgbClr val="1C7A8C"/>
          </a:solidFill>
          <a:ln/>
        </p:spPr>
        <p:txBody>
          <a:bodyPr/>
          <a:lstStyle/>
          <a:p>
            <a:endParaRPr lang="en-US">
              <a:latin typeface="+mn-lt"/>
            </a:endParaRPr>
          </a:p>
        </p:txBody>
      </p:sp>
      <p:pic>
        <p:nvPicPr>
          <p:cNvPr id="14" name="Image 2" descr="preencoded.png"/>
          <p:cNvPicPr>
            <a:picLocks noChangeAspect="1"/>
          </p:cNvPicPr>
          <p:nvPr/>
        </p:nvPicPr>
        <p:blipFill>
          <a:blip r:embed="rId5"/>
          <a:stretch>
            <a:fillRect/>
          </a:stretch>
        </p:blipFill>
        <p:spPr>
          <a:xfrm>
            <a:off x="4486046" y="2574950"/>
            <a:ext cx="336499" cy="336499"/>
          </a:xfrm>
          <a:prstGeom prst="rect">
            <a:avLst/>
          </a:prstGeom>
        </p:spPr>
      </p:pic>
      <p:sp>
        <p:nvSpPr>
          <p:cNvPr id="15" name="Text 10"/>
          <p:cNvSpPr/>
          <p:nvPr/>
        </p:nvSpPr>
        <p:spPr>
          <a:xfrm>
            <a:off x="3383280" y="3246120"/>
            <a:ext cx="2542032" cy="274320"/>
          </a:xfrm>
          <a:prstGeom prst="rect">
            <a:avLst/>
          </a:prstGeom>
          <a:noFill/>
          <a:ln/>
        </p:spPr>
        <p:txBody>
          <a:bodyPr wrap="square" lIns="0" tIns="0" rIns="0" bIns="0" rtlCol="0" anchor="ctr"/>
          <a:lstStyle/>
          <a:p>
            <a:pPr marL="0" indent="0" algn="ctr">
              <a:buNone/>
            </a:pPr>
            <a:r>
              <a:rPr lang="en-US" sz="1050" b="1" kern="0" spc="100" dirty="0">
                <a:solidFill>
                  <a:srgbClr val="C97B1E"/>
                </a:solidFill>
                <a:latin typeface="+mn-lt"/>
                <a:ea typeface="Calibri" pitchFamily="34" charset="-122"/>
                <a:cs typeface="Calibri" pitchFamily="34" charset="-120"/>
              </a:rPr>
              <a:t>STEP 2</a:t>
            </a:r>
            <a:endParaRPr lang="en-US" sz="1050" dirty="0">
              <a:latin typeface="+mn-lt"/>
            </a:endParaRPr>
          </a:p>
        </p:txBody>
      </p:sp>
      <p:sp>
        <p:nvSpPr>
          <p:cNvPr id="16" name="Text 11"/>
          <p:cNvSpPr/>
          <p:nvPr/>
        </p:nvSpPr>
        <p:spPr>
          <a:xfrm>
            <a:off x="3383280" y="3502152"/>
            <a:ext cx="2542032" cy="384048"/>
          </a:xfrm>
          <a:prstGeom prst="rect">
            <a:avLst/>
          </a:prstGeom>
          <a:noFill/>
          <a:ln/>
        </p:spPr>
        <p:txBody>
          <a:bodyPr wrap="square" lIns="0" tIns="0" rIns="0" bIns="0" rtlCol="0" anchor="ctr"/>
          <a:lstStyle/>
          <a:p>
            <a:pPr marL="0" indent="0" algn="ctr">
              <a:buNone/>
            </a:pPr>
            <a:r>
              <a:rPr lang="en-US" sz="1700" b="1" dirty="0">
                <a:solidFill>
                  <a:srgbClr val="134E5E"/>
                </a:solidFill>
                <a:latin typeface="+mn-lt"/>
                <a:ea typeface="Cambria" pitchFamily="34" charset="-122"/>
                <a:cs typeface="Cambria" pitchFamily="34" charset="-120"/>
              </a:rPr>
              <a:t>Merit Review</a:t>
            </a:r>
            <a:endParaRPr lang="en-US" sz="1700" dirty="0">
              <a:latin typeface="+mn-lt"/>
            </a:endParaRPr>
          </a:p>
        </p:txBody>
      </p:sp>
      <p:sp>
        <p:nvSpPr>
          <p:cNvPr id="17" name="Text 12"/>
          <p:cNvSpPr/>
          <p:nvPr/>
        </p:nvSpPr>
        <p:spPr>
          <a:xfrm>
            <a:off x="3602736" y="3941064"/>
            <a:ext cx="2103120" cy="1143000"/>
          </a:xfrm>
          <a:prstGeom prst="rect">
            <a:avLst/>
          </a:prstGeom>
          <a:noFill/>
          <a:ln/>
        </p:spPr>
        <p:txBody>
          <a:bodyPr wrap="square" lIns="0" tIns="0" rIns="0" bIns="0" rtlCol="0" anchor="t"/>
          <a:lstStyle/>
          <a:p>
            <a:pPr marL="0" indent="0" algn="ctr">
              <a:lnSpc>
                <a:spcPct val="100000"/>
              </a:lnSpc>
              <a:buNone/>
            </a:pPr>
            <a:r>
              <a:rPr lang="en-US" sz="1060" dirty="0">
                <a:solidFill>
                  <a:srgbClr val="1F2A2E"/>
                </a:solidFill>
                <a:latin typeface="+mn-lt"/>
                <a:ea typeface="Calibri" pitchFamily="34" charset="-122"/>
                <a:cs typeface="Calibri" pitchFamily="34" charset="-120"/>
              </a:rPr>
              <a:t>The CoC application earns a 200-point score. This sets the CoC’s competitive position for Tier 2.</a:t>
            </a:r>
            <a:endParaRPr lang="en-US" sz="1060" dirty="0">
              <a:latin typeface="+mn-lt"/>
            </a:endParaRPr>
          </a:p>
        </p:txBody>
      </p:sp>
      <p:pic>
        <p:nvPicPr>
          <p:cNvPr id="18" name="Image 3" descr="preencoded.png"/>
          <p:cNvPicPr>
            <a:picLocks noChangeAspect="1"/>
          </p:cNvPicPr>
          <p:nvPr/>
        </p:nvPicPr>
        <p:blipFill>
          <a:blip r:embed="rId4"/>
          <a:stretch>
            <a:fillRect/>
          </a:stretch>
        </p:blipFill>
        <p:spPr>
          <a:xfrm>
            <a:off x="5971032" y="2624328"/>
            <a:ext cx="201168" cy="201168"/>
          </a:xfrm>
          <a:prstGeom prst="rect">
            <a:avLst/>
          </a:prstGeom>
        </p:spPr>
      </p:pic>
      <p:sp>
        <p:nvSpPr>
          <p:cNvPr id="19" name="Shape 13"/>
          <p:cNvSpPr/>
          <p:nvPr/>
        </p:nvSpPr>
        <p:spPr>
          <a:xfrm>
            <a:off x="6217920" y="2057400"/>
            <a:ext cx="2542032" cy="3154680"/>
          </a:xfrm>
          <a:prstGeom prst="roundRect">
            <a:avLst>
              <a:gd name="adj" fmla="val 323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0" name="Shape 14"/>
          <p:cNvSpPr/>
          <p:nvPr/>
        </p:nvSpPr>
        <p:spPr>
          <a:xfrm>
            <a:off x="7123176" y="2377440"/>
            <a:ext cx="731520" cy="731520"/>
          </a:xfrm>
          <a:prstGeom prst="ellipse">
            <a:avLst/>
          </a:prstGeom>
          <a:solidFill>
            <a:srgbClr val="C97B1E"/>
          </a:solidFill>
          <a:ln/>
        </p:spPr>
        <p:txBody>
          <a:bodyPr/>
          <a:lstStyle/>
          <a:p>
            <a:endParaRPr lang="en-US">
              <a:latin typeface="+mn-lt"/>
            </a:endParaRPr>
          </a:p>
        </p:txBody>
      </p:sp>
      <p:pic>
        <p:nvPicPr>
          <p:cNvPr id="21" name="Image 4" descr="preencoded.png"/>
          <p:cNvPicPr>
            <a:picLocks noChangeAspect="1"/>
          </p:cNvPicPr>
          <p:nvPr/>
        </p:nvPicPr>
        <p:blipFill>
          <a:blip r:embed="rId6"/>
          <a:stretch>
            <a:fillRect/>
          </a:stretch>
        </p:blipFill>
        <p:spPr>
          <a:xfrm>
            <a:off x="7320686" y="2574950"/>
            <a:ext cx="336499" cy="336499"/>
          </a:xfrm>
          <a:prstGeom prst="rect">
            <a:avLst/>
          </a:prstGeom>
        </p:spPr>
      </p:pic>
      <p:sp>
        <p:nvSpPr>
          <p:cNvPr id="22" name="Text 15"/>
          <p:cNvSpPr/>
          <p:nvPr/>
        </p:nvSpPr>
        <p:spPr>
          <a:xfrm>
            <a:off x="6217920" y="3246120"/>
            <a:ext cx="2542032" cy="274320"/>
          </a:xfrm>
          <a:prstGeom prst="rect">
            <a:avLst/>
          </a:prstGeom>
          <a:noFill/>
          <a:ln/>
        </p:spPr>
        <p:txBody>
          <a:bodyPr wrap="square" lIns="0" tIns="0" rIns="0" bIns="0" rtlCol="0" anchor="ctr"/>
          <a:lstStyle/>
          <a:p>
            <a:pPr marL="0" indent="0" algn="ctr">
              <a:buNone/>
            </a:pPr>
            <a:r>
              <a:rPr lang="en-US" sz="1050" b="1" kern="0" spc="100" dirty="0">
                <a:solidFill>
                  <a:srgbClr val="C97B1E"/>
                </a:solidFill>
                <a:latin typeface="+mn-lt"/>
                <a:ea typeface="Calibri" pitchFamily="34" charset="-122"/>
                <a:cs typeface="Calibri" pitchFamily="34" charset="-120"/>
              </a:rPr>
              <a:t>STEP 3</a:t>
            </a:r>
            <a:endParaRPr lang="en-US" sz="1050" dirty="0">
              <a:latin typeface="+mn-lt"/>
            </a:endParaRPr>
          </a:p>
        </p:txBody>
      </p:sp>
      <p:sp>
        <p:nvSpPr>
          <p:cNvPr id="23" name="Text 16"/>
          <p:cNvSpPr/>
          <p:nvPr/>
        </p:nvSpPr>
        <p:spPr>
          <a:xfrm>
            <a:off x="6217920" y="3502152"/>
            <a:ext cx="2542032" cy="384048"/>
          </a:xfrm>
          <a:prstGeom prst="rect">
            <a:avLst/>
          </a:prstGeom>
          <a:noFill/>
          <a:ln/>
        </p:spPr>
        <p:txBody>
          <a:bodyPr wrap="square" lIns="0" tIns="0" rIns="0" bIns="0" rtlCol="0" anchor="ctr"/>
          <a:lstStyle/>
          <a:p>
            <a:pPr marL="0" indent="0" algn="ctr">
              <a:buNone/>
            </a:pPr>
            <a:r>
              <a:rPr lang="en-US" sz="1700" b="1" dirty="0">
                <a:solidFill>
                  <a:srgbClr val="134E5E"/>
                </a:solidFill>
                <a:latin typeface="+mn-lt"/>
                <a:ea typeface="Cambria" pitchFamily="34" charset="-122"/>
                <a:cs typeface="Cambria" pitchFamily="34" charset="-120"/>
              </a:rPr>
              <a:t>Risk Review</a:t>
            </a:r>
            <a:endParaRPr lang="en-US" sz="1700" dirty="0">
              <a:latin typeface="+mn-lt"/>
            </a:endParaRPr>
          </a:p>
        </p:txBody>
      </p:sp>
      <p:sp>
        <p:nvSpPr>
          <p:cNvPr id="24" name="Text 17"/>
          <p:cNvSpPr/>
          <p:nvPr/>
        </p:nvSpPr>
        <p:spPr>
          <a:xfrm>
            <a:off x="6437376" y="3941064"/>
            <a:ext cx="2103120" cy="1143000"/>
          </a:xfrm>
          <a:prstGeom prst="rect">
            <a:avLst/>
          </a:prstGeom>
          <a:noFill/>
          <a:ln/>
        </p:spPr>
        <p:txBody>
          <a:bodyPr wrap="square" lIns="0" tIns="0" rIns="0" bIns="0" rtlCol="0" anchor="t"/>
          <a:lstStyle/>
          <a:p>
            <a:pPr marL="0" indent="0" algn="ctr">
              <a:lnSpc>
                <a:spcPct val="100000"/>
              </a:lnSpc>
              <a:buNone/>
            </a:pPr>
            <a:r>
              <a:rPr lang="en-US" sz="1060" dirty="0">
                <a:solidFill>
                  <a:srgbClr val="1F2A2E"/>
                </a:solidFill>
                <a:latin typeface="+mn-lt"/>
                <a:ea typeface="Calibri" pitchFamily="34" charset="-122"/>
                <a:cs typeface="Calibri" pitchFamily="34" charset="-120"/>
              </a:rPr>
              <a:t>Financial, management, audit, and new subjective criteria. HUD may use this alone to deny an award.</a:t>
            </a:r>
            <a:endParaRPr lang="en-US" sz="1060" dirty="0">
              <a:latin typeface="+mn-lt"/>
            </a:endParaRPr>
          </a:p>
        </p:txBody>
      </p:sp>
      <p:pic>
        <p:nvPicPr>
          <p:cNvPr id="25" name="Image 5" descr="preencoded.png"/>
          <p:cNvPicPr>
            <a:picLocks noChangeAspect="1"/>
          </p:cNvPicPr>
          <p:nvPr/>
        </p:nvPicPr>
        <p:blipFill>
          <a:blip r:embed="rId4"/>
          <a:stretch>
            <a:fillRect/>
          </a:stretch>
        </p:blipFill>
        <p:spPr>
          <a:xfrm>
            <a:off x="8805672" y="2624328"/>
            <a:ext cx="201168" cy="201168"/>
          </a:xfrm>
          <a:prstGeom prst="rect">
            <a:avLst/>
          </a:prstGeom>
        </p:spPr>
      </p:pic>
      <p:sp>
        <p:nvSpPr>
          <p:cNvPr id="26" name="Shape 18"/>
          <p:cNvSpPr/>
          <p:nvPr/>
        </p:nvSpPr>
        <p:spPr>
          <a:xfrm>
            <a:off x="9052560" y="2057400"/>
            <a:ext cx="2542032" cy="3154680"/>
          </a:xfrm>
          <a:prstGeom prst="roundRect">
            <a:avLst>
              <a:gd name="adj" fmla="val 323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7" name="Shape 19"/>
          <p:cNvSpPr/>
          <p:nvPr/>
        </p:nvSpPr>
        <p:spPr>
          <a:xfrm>
            <a:off x="9957816" y="2377440"/>
            <a:ext cx="731520" cy="731520"/>
          </a:xfrm>
          <a:prstGeom prst="ellipse">
            <a:avLst/>
          </a:prstGeom>
          <a:solidFill>
            <a:srgbClr val="6E5A8C"/>
          </a:solidFill>
          <a:ln/>
        </p:spPr>
        <p:txBody>
          <a:bodyPr/>
          <a:lstStyle/>
          <a:p>
            <a:endParaRPr lang="en-US">
              <a:latin typeface="+mn-lt"/>
            </a:endParaRPr>
          </a:p>
        </p:txBody>
      </p:sp>
      <p:pic>
        <p:nvPicPr>
          <p:cNvPr id="28" name="Image 6" descr="preencoded.png"/>
          <p:cNvPicPr>
            <a:picLocks noChangeAspect="1"/>
          </p:cNvPicPr>
          <p:nvPr/>
        </p:nvPicPr>
        <p:blipFill>
          <a:blip r:embed="rId7"/>
          <a:stretch>
            <a:fillRect/>
          </a:stretch>
        </p:blipFill>
        <p:spPr>
          <a:xfrm>
            <a:off x="10155326" y="2574950"/>
            <a:ext cx="336499" cy="336499"/>
          </a:xfrm>
          <a:prstGeom prst="rect">
            <a:avLst/>
          </a:prstGeom>
        </p:spPr>
      </p:pic>
      <p:sp>
        <p:nvSpPr>
          <p:cNvPr id="29" name="Text 20"/>
          <p:cNvSpPr/>
          <p:nvPr/>
        </p:nvSpPr>
        <p:spPr>
          <a:xfrm>
            <a:off x="9052560" y="3246120"/>
            <a:ext cx="2542032" cy="274320"/>
          </a:xfrm>
          <a:prstGeom prst="rect">
            <a:avLst/>
          </a:prstGeom>
          <a:noFill/>
          <a:ln/>
        </p:spPr>
        <p:txBody>
          <a:bodyPr wrap="square" lIns="0" tIns="0" rIns="0" bIns="0" rtlCol="0" anchor="ctr"/>
          <a:lstStyle/>
          <a:p>
            <a:pPr marL="0" indent="0" algn="ctr">
              <a:buNone/>
            </a:pPr>
            <a:r>
              <a:rPr lang="en-US" sz="1050" b="1" kern="0" spc="100" dirty="0">
                <a:solidFill>
                  <a:srgbClr val="C97B1E"/>
                </a:solidFill>
                <a:latin typeface="+mn-lt"/>
                <a:ea typeface="Calibri" pitchFamily="34" charset="-122"/>
                <a:cs typeface="Calibri" pitchFamily="34" charset="-120"/>
              </a:rPr>
              <a:t>STEP 4</a:t>
            </a:r>
            <a:endParaRPr lang="en-US" sz="1050" dirty="0">
              <a:latin typeface="+mn-lt"/>
            </a:endParaRPr>
          </a:p>
        </p:txBody>
      </p:sp>
      <p:sp>
        <p:nvSpPr>
          <p:cNvPr id="30" name="Text 21"/>
          <p:cNvSpPr/>
          <p:nvPr/>
        </p:nvSpPr>
        <p:spPr>
          <a:xfrm>
            <a:off x="9052560" y="3502152"/>
            <a:ext cx="2542032" cy="384048"/>
          </a:xfrm>
          <a:prstGeom prst="rect">
            <a:avLst/>
          </a:prstGeom>
          <a:noFill/>
          <a:ln/>
        </p:spPr>
        <p:txBody>
          <a:bodyPr wrap="square" lIns="0" tIns="0" rIns="0" bIns="0" rtlCol="0" anchor="ctr"/>
          <a:lstStyle/>
          <a:p>
            <a:pPr marL="0" indent="0" algn="ctr">
              <a:buNone/>
            </a:pPr>
            <a:r>
              <a:rPr lang="en-US" sz="1700" b="1" dirty="0">
                <a:solidFill>
                  <a:srgbClr val="134E5E"/>
                </a:solidFill>
                <a:latin typeface="+mn-lt"/>
                <a:ea typeface="Cambria" pitchFamily="34" charset="-122"/>
                <a:cs typeface="Cambria" pitchFamily="34" charset="-120"/>
              </a:rPr>
              <a:t>Funding Selection</a:t>
            </a:r>
            <a:endParaRPr lang="en-US" sz="1700" dirty="0">
              <a:latin typeface="+mn-lt"/>
            </a:endParaRPr>
          </a:p>
        </p:txBody>
      </p:sp>
      <p:sp>
        <p:nvSpPr>
          <p:cNvPr id="31" name="Text 22"/>
          <p:cNvSpPr/>
          <p:nvPr/>
        </p:nvSpPr>
        <p:spPr>
          <a:xfrm>
            <a:off x="9272016" y="3941064"/>
            <a:ext cx="2103120" cy="1143000"/>
          </a:xfrm>
          <a:prstGeom prst="rect">
            <a:avLst/>
          </a:prstGeom>
          <a:noFill/>
          <a:ln/>
        </p:spPr>
        <p:txBody>
          <a:bodyPr wrap="square" lIns="0" tIns="0" rIns="0" bIns="0" rtlCol="0" anchor="t"/>
          <a:lstStyle/>
          <a:p>
            <a:pPr marL="0" indent="0" algn="ctr">
              <a:lnSpc>
                <a:spcPct val="100000"/>
              </a:lnSpc>
              <a:buNone/>
            </a:pPr>
            <a:r>
              <a:rPr lang="en-US" sz="1060" dirty="0">
                <a:solidFill>
                  <a:srgbClr val="1F2A2E"/>
                </a:solidFill>
                <a:latin typeface="+mn-lt"/>
                <a:ea typeface="Calibri" pitchFamily="34" charset="-122"/>
                <a:cs typeface="Calibri" pitchFamily="34" charset="-120"/>
              </a:rPr>
              <a:t>HUD funds in a set order: Planning/UFA → Tier 1 → set-asides → new TH/SSO → renewals last.</a:t>
            </a:r>
            <a:endParaRPr lang="en-US" sz="1060" dirty="0">
              <a:latin typeface="+mn-lt"/>
            </a:endParaRPr>
          </a:p>
        </p:txBody>
      </p:sp>
      <p:sp>
        <p:nvSpPr>
          <p:cNvPr id="32" name="Text 23"/>
          <p:cNvSpPr/>
          <p:nvPr/>
        </p:nvSpPr>
        <p:spPr>
          <a:xfrm>
            <a:off x="548640" y="5532120"/>
            <a:ext cx="11064240" cy="640080"/>
          </a:xfrm>
          <a:prstGeom prst="rect">
            <a:avLst/>
          </a:prstGeom>
          <a:noFill/>
          <a:ln/>
        </p:spPr>
        <p:txBody>
          <a:bodyPr wrap="square" lIns="0" tIns="0" rIns="0" bIns="0" rtlCol="0" anchor="t"/>
          <a:lstStyle/>
          <a:p>
            <a:pPr marL="0" indent="0">
              <a:lnSpc>
                <a:spcPct val="100000"/>
              </a:lnSpc>
              <a:buNone/>
            </a:pPr>
            <a:r>
              <a:rPr lang="en-US" sz="1150" b="1" dirty="0">
                <a:solidFill>
                  <a:srgbClr val="134E5E"/>
                </a:solidFill>
                <a:latin typeface="+mn-lt"/>
                <a:ea typeface="Calibri" pitchFamily="34" charset="-122"/>
                <a:cs typeface="Calibri" pitchFamily="34" charset="-120"/>
              </a:rPr>
              <a:t>In plain terms:  </a:t>
            </a:r>
            <a:r>
              <a:rPr lang="en-US" sz="1150" dirty="0">
                <a:solidFill>
                  <a:srgbClr val="1F2A2E"/>
                </a:solidFill>
                <a:latin typeface="+mn-lt"/>
                <a:ea typeface="Calibri" pitchFamily="34" charset="-122"/>
                <a:cs typeface="Calibri" pitchFamily="34" charset="-120"/>
              </a:rPr>
              <a:t>pass threshold to be considered → the merit score sets standing → risk review can still disqualify → then HUD’s funding order decides what actually gets paid. The next slides take these in turn.</a:t>
            </a:r>
            <a:endParaRPr lang="en-US" sz="115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HOW PROJECTS ARE RANKED AND CHOSEN</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Tiers &amp; Selection Order</a:t>
            </a:r>
            <a:endParaRPr lang="en-US" sz="3000" dirty="0">
              <a:latin typeface="+mj-lt"/>
            </a:endParaRPr>
          </a:p>
        </p:txBody>
      </p:sp>
      <p:sp>
        <p:nvSpPr>
          <p:cNvPr id="4" name="Shape 2"/>
          <p:cNvSpPr/>
          <p:nvPr/>
        </p:nvSpPr>
        <p:spPr>
          <a:xfrm>
            <a:off x="548640" y="1481328"/>
            <a:ext cx="5212080" cy="2148840"/>
          </a:xfrm>
          <a:prstGeom prst="roundRect">
            <a:avLst>
              <a:gd name="adj" fmla="val 4255"/>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Text 3"/>
          <p:cNvSpPr/>
          <p:nvPr/>
        </p:nvSpPr>
        <p:spPr>
          <a:xfrm>
            <a:off x="822960" y="1664208"/>
            <a:ext cx="4663440" cy="868680"/>
          </a:xfrm>
          <a:prstGeom prst="rect">
            <a:avLst/>
          </a:prstGeom>
          <a:noFill/>
          <a:ln/>
        </p:spPr>
        <p:txBody>
          <a:bodyPr wrap="square" lIns="0" tIns="0" rIns="0" bIns="0" rtlCol="0" anchor="t"/>
          <a:lstStyle/>
          <a:p>
            <a:pPr marL="0" indent="0">
              <a:lnSpc>
                <a:spcPct val="100000"/>
              </a:lnSpc>
              <a:buNone/>
            </a:pPr>
            <a:r>
              <a:rPr lang="en-US" sz="1500" b="1" dirty="0">
                <a:solidFill>
                  <a:srgbClr val="134E5E"/>
                </a:solidFill>
                <a:latin typeface="+mn-lt"/>
                <a:ea typeface="Calibri" pitchFamily="34" charset="-122"/>
                <a:cs typeface="Calibri" pitchFamily="34" charset="-120"/>
              </a:rPr>
              <a:t>Tier 1 — 60% of ARD</a:t>
            </a:r>
            <a:endParaRPr lang="en-US" sz="1500" dirty="0">
              <a:latin typeface="+mn-lt"/>
            </a:endParaRPr>
          </a:p>
          <a:p>
            <a:pPr marL="0" indent="0">
              <a:lnSpc>
                <a:spcPct val="100000"/>
              </a:lnSpc>
              <a:buNone/>
            </a:pPr>
            <a:r>
              <a:rPr lang="en-US" sz="1150" dirty="0">
                <a:solidFill>
                  <a:srgbClr val="1F2A2E"/>
                </a:solidFill>
                <a:latin typeface="+mn-lt"/>
                <a:ea typeface="Calibri" pitchFamily="34" charset="-122"/>
                <a:cs typeface="Calibri" pitchFamily="34" charset="-120"/>
              </a:rPr>
              <a:t>Down from 90% in FY2024. Tier 1 projects need only meet project quality and threshold criteria; they are not subject to the CoC score.</a:t>
            </a:r>
            <a:endParaRPr lang="en-US" sz="1500" dirty="0">
              <a:latin typeface="+mn-lt"/>
            </a:endParaRPr>
          </a:p>
        </p:txBody>
      </p:sp>
      <p:sp>
        <p:nvSpPr>
          <p:cNvPr id="6" name="Text 4"/>
          <p:cNvSpPr/>
          <p:nvPr/>
        </p:nvSpPr>
        <p:spPr>
          <a:xfrm>
            <a:off x="822960" y="2615184"/>
            <a:ext cx="4663440" cy="914400"/>
          </a:xfrm>
          <a:prstGeom prst="rect">
            <a:avLst/>
          </a:prstGeom>
          <a:noFill/>
          <a:ln/>
        </p:spPr>
        <p:txBody>
          <a:bodyPr wrap="square" lIns="0" tIns="0" rIns="0" bIns="0" rtlCol="0" anchor="t"/>
          <a:lstStyle/>
          <a:p>
            <a:pPr marL="0" indent="0">
              <a:lnSpc>
                <a:spcPct val="100000"/>
              </a:lnSpc>
              <a:buNone/>
            </a:pPr>
            <a:r>
              <a:rPr lang="en-US" sz="1500" b="1" dirty="0">
                <a:solidFill>
                  <a:srgbClr val="134E5E"/>
                </a:solidFill>
                <a:latin typeface="+mn-lt"/>
                <a:ea typeface="Calibri" pitchFamily="34" charset="-122"/>
                <a:cs typeface="Calibri" pitchFamily="34" charset="-120"/>
              </a:rPr>
              <a:t>Tier 2 — the remainder, competitive</a:t>
            </a:r>
            <a:endParaRPr lang="en-US" sz="1500" dirty="0">
              <a:latin typeface="+mn-lt"/>
            </a:endParaRPr>
          </a:p>
          <a:p>
            <a:pPr marL="0" indent="0">
              <a:lnSpc>
                <a:spcPct val="100000"/>
              </a:lnSpc>
              <a:buNone/>
            </a:pPr>
            <a:r>
              <a:rPr lang="en-US" sz="1150" dirty="0">
                <a:solidFill>
                  <a:srgbClr val="1F2A2E"/>
                </a:solidFill>
                <a:latin typeface="+mn-lt"/>
                <a:ea typeface="Calibri" pitchFamily="34" charset="-122"/>
                <a:cs typeface="Calibri" pitchFamily="34" charset="-120"/>
              </a:rPr>
              <a:t>Difference between Tier 1 and the sum of ARD, CoC Bonus, and DV Bonus. Awarded on threshold + risk review + CoC score + Tier 2 score + funds available.</a:t>
            </a:r>
            <a:endParaRPr lang="en-US" sz="1500" dirty="0">
              <a:latin typeface="+mn-lt"/>
            </a:endParaRPr>
          </a:p>
        </p:txBody>
      </p:sp>
      <p:sp>
        <p:nvSpPr>
          <p:cNvPr id="7" name="Shape 5"/>
          <p:cNvSpPr/>
          <p:nvPr/>
        </p:nvSpPr>
        <p:spPr>
          <a:xfrm>
            <a:off x="548640" y="3822192"/>
            <a:ext cx="5212080" cy="2057400"/>
          </a:xfrm>
          <a:prstGeom prst="roundRect">
            <a:avLst>
              <a:gd name="adj" fmla="val 4444"/>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8" name="Text 6"/>
          <p:cNvSpPr/>
          <p:nvPr/>
        </p:nvSpPr>
        <p:spPr>
          <a:xfrm>
            <a:off x="822960" y="3986784"/>
            <a:ext cx="4754880" cy="329184"/>
          </a:xfrm>
          <a:prstGeom prst="rect">
            <a:avLst/>
          </a:prstGeom>
          <a:noFill/>
          <a:ln/>
        </p:spPr>
        <p:txBody>
          <a:bodyPr wrap="square" lIns="0" tIns="0" rIns="0" bIns="0" rtlCol="0" anchor="ctr"/>
          <a:lstStyle/>
          <a:p>
            <a:pPr marL="0" indent="0">
              <a:buNone/>
            </a:pPr>
            <a:r>
              <a:rPr lang="en-US" sz="1350" b="1" dirty="0">
                <a:solidFill>
                  <a:srgbClr val="FFFFFF"/>
                </a:solidFill>
                <a:latin typeface="+mn-lt"/>
                <a:ea typeface="Calibri" pitchFamily="34" charset="-122"/>
                <a:cs typeface="Calibri" pitchFamily="34" charset="-120"/>
              </a:rPr>
              <a:t>Tier 2 project score (100 points)</a:t>
            </a:r>
            <a:endParaRPr lang="en-US" sz="1350" dirty="0">
              <a:latin typeface="+mn-lt"/>
            </a:endParaRPr>
          </a:p>
        </p:txBody>
      </p:sp>
      <p:sp>
        <p:nvSpPr>
          <p:cNvPr id="9" name="Text 7"/>
          <p:cNvSpPr/>
          <p:nvPr/>
        </p:nvSpPr>
        <p:spPr>
          <a:xfrm>
            <a:off x="822960" y="4389120"/>
            <a:ext cx="731520" cy="384048"/>
          </a:xfrm>
          <a:prstGeom prst="rect">
            <a:avLst/>
          </a:prstGeom>
          <a:noFill/>
          <a:ln/>
        </p:spPr>
        <p:txBody>
          <a:bodyPr wrap="square" lIns="0" tIns="0" rIns="0" bIns="0" rtlCol="0" anchor="ctr"/>
          <a:lstStyle/>
          <a:p>
            <a:pPr marL="0" indent="0">
              <a:buNone/>
            </a:pPr>
            <a:r>
              <a:rPr lang="en-US" sz="2000" b="1" dirty="0">
                <a:solidFill>
                  <a:srgbClr val="FFD9A8"/>
                </a:solidFill>
                <a:latin typeface="+mn-lt"/>
                <a:ea typeface="Cambria" pitchFamily="34" charset="-122"/>
                <a:cs typeface="Cambria" pitchFamily="34" charset="-120"/>
              </a:rPr>
              <a:t>50</a:t>
            </a:r>
            <a:endParaRPr lang="en-US" sz="2000" dirty="0">
              <a:latin typeface="+mn-lt"/>
            </a:endParaRPr>
          </a:p>
        </p:txBody>
      </p:sp>
      <p:sp>
        <p:nvSpPr>
          <p:cNvPr id="10" name="Text 8"/>
          <p:cNvSpPr/>
          <p:nvPr/>
        </p:nvSpPr>
        <p:spPr>
          <a:xfrm>
            <a:off x="1371600" y="4498848"/>
            <a:ext cx="457200" cy="274320"/>
          </a:xfrm>
          <a:prstGeom prst="rect">
            <a:avLst/>
          </a:prstGeom>
          <a:noFill/>
          <a:ln/>
        </p:spPr>
        <p:txBody>
          <a:bodyPr wrap="square" lIns="0" tIns="0" rIns="0" bIns="0" rtlCol="0" anchor="ctr"/>
          <a:lstStyle/>
          <a:p>
            <a:pPr marL="0" indent="0">
              <a:buNone/>
            </a:pPr>
            <a:r>
              <a:rPr lang="en-US" sz="1000" dirty="0">
                <a:solidFill>
                  <a:srgbClr val="9FC6CF"/>
                </a:solidFill>
                <a:latin typeface="+mn-lt"/>
                <a:ea typeface="Calibri" pitchFamily="34" charset="-122"/>
                <a:cs typeface="Calibri" pitchFamily="34" charset="-120"/>
              </a:rPr>
              <a:t>pts</a:t>
            </a:r>
            <a:endParaRPr lang="en-US" sz="1000" dirty="0">
              <a:latin typeface="+mn-lt"/>
            </a:endParaRPr>
          </a:p>
        </p:txBody>
      </p:sp>
      <p:sp>
        <p:nvSpPr>
          <p:cNvPr id="11" name="Text 9"/>
          <p:cNvSpPr/>
          <p:nvPr/>
        </p:nvSpPr>
        <p:spPr>
          <a:xfrm>
            <a:off x="1874520" y="4389120"/>
            <a:ext cx="3657600" cy="384048"/>
          </a:xfrm>
          <a:prstGeom prst="rect">
            <a:avLst/>
          </a:prstGeom>
          <a:noFill/>
          <a:ln/>
        </p:spPr>
        <p:txBody>
          <a:bodyPr wrap="square" lIns="0" tIns="0" rIns="0" bIns="0" rtlCol="0" anchor="ctr"/>
          <a:lstStyle/>
          <a:p>
            <a:pPr marL="0" indent="0">
              <a:buNone/>
            </a:pPr>
            <a:r>
              <a:rPr lang="en-US" sz="1200" dirty="0">
                <a:solidFill>
                  <a:srgbClr val="EAF2F3"/>
                </a:solidFill>
                <a:latin typeface="+mn-lt"/>
                <a:ea typeface="Calibri" pitchFamily="34" charset="-122"/>
                <a:cs typeface="Calibri" pitchFamily="34" charset="-120"/>
              </a:rPr>
              <a:t>CoC score (proportional to merit review)</a:t>
            </a:r>
            <a:endParaRPr lang="en-US" sz="1200" dirty="0">
              <a:latin typeface="+mn-lt"/>
            </a:endParaRPr>
          </a:p>
        </p:txBody>
      </p:sp>
      <p:sp>
        <p:nvSpPr>
          <p:cNvPr id="12" name="Text 10"/>
          <p:cNvSpPr/>
          <p:nvPr/>
        </p:nvSpPr>
        <p:spPr>
          <a:xfrm>
            <a:off x="822960" y="4846320"/>
            <a:ext cx="731520" cy="384048"/>
          </a:xfrm>
          <a:prstGeom prst="rect">
            <a:avLst/>
          </a:prstGeom>
          <a:noFill/>
          <a:ln/>
        </p:spPr>
        <p:txBody>
          <a:bodyPr wrap="square" lIns="0" tIns="0" rIns="0" bIns="0" rtlCol="0" anchor="ctr"/>
          <a:lstStyle/>
          <a:p>
            <a:pPr marL="0" indent="0">
              <a:buNone/>
            </a:pPr>
            <a:r>
              <a:rPr lang="en-US" sz="2000" b="1" dirty="0">
                <a:solidFill>
                  <a:srgbClr val="FFD9A8"/>
                </a:solidFill>
                <a:latin typeface="+mn-lt"/>
                <a:ea typeface="Cambria" pitchFamily="34" charset="-122"/>
                <a:cs typeface="Cambria" pitchFamily="34" charset="-120"/>
              </a:rPr>
              <a:t>40</a:t>
            </a:r>
            <a:endParaRPr lang="en-US" sz="2000" dirty="0">
              <a:latin typeface="+mn-lt"/>
            </a:endParaRPr>
          </a:p>
        </p:txBody>
      </p:sp>
      <p:sp>
        <p:nvSpPr>
          <p:cNvPr id="13" name="Text 11"/>
          <p:cNvSpPr/>
          <p:nvPr/>
        </p:nvSpPr>
        <p:spPr>
          <a:xfrm>
            <a:off x="1371600" y="4956048"/>
            <a:ext cx="457200" cy="274320"/>
          </a:xfrm>
          <a:prstGeom prst="rect">
            <a:avLst/>
          </a:prstGeom>
          <a:noFill/>
          <a:ln/>
        </p:spPr>
        <p:txBody>
          <a:bodyPr wrap="square" lIns="0" tIns="0" rIns="0" bIns="0" rtlCol="0" anchor="ctr"/>
          <a:lstStyle/>
          <a:p>
            <a:pPr marL="0" indent="0">
              <a:buNone/>
            </a:pPr>
            <a:r>
              <a:rPr lang="en-US" sz="1000" dirty="0">
                <a:solidFill>
                  <a:srgbClr val="9FC6CF"/>
                </a:solidFill>
                <a:latin typeface="+mn-lt"/>
                <a:ea typeface="Calibri" pitchFamily="34" charset="-122"/>
                <a:cs typeface="Calibri" pitchFamily="34" charset="-120"/>
              </a:rPr>
              <a:t>pts</a:t>
            </a:r>
            <a:endParaRPr lang="en-US" sz="1000" dirty="0">
              <a:latin typeface="+mn-lt"/>
            </a:endParaRPr>
          </a:p>
        </p:txBody>
      </p:sp>
      <p:sp>
        <p:nvSpPr>
          <p:cNvPr id="14" name="Text 12"/>
          <p:cNvSpPr/>
          <p:nvPr/>
        </p:nvSpPr>
        <p:spPr>
          <a:xfrm>
            <a:off x="1874520" y="4846320"/>
            <a:ext cx="3657600" cy="384048"/>
          </a:xfrm>
          <a:prstGeom prst="rect">
            <a:avLst/>
          </a:prstGeom>
          <a:noFill/>
          <a:ln/>
        </p:spPr>
        <p:txBody>
          <a:bodyPr wrap="square" lIns="0" tIns="0" rIns="0" bIns="0" rtlCol="0" anchor="ctr"/>
          <a:lstStyle/>
          <a:p>
            <a:pPr marL="0" indent="0">
              <a:buNone/>
            </a:pPr>
            <a:r>
              <a:rPr lang="en-US" sz="1200" dirty="0">
                <a:solidFill>
                  <a:srgbClr val="EAF2F3"/>
                </a:solidFill>
                <a:latin typeface="+mn-lt"/>
                <a:ea typeface="Calibri" pitchFamily="34" charset="-122"/>
                <a:cs typeface="Calibri" pitchFamily="34" charset="-120"/>
              </a:rPr>
              <a:t>CoC project ranking position</a:t>
            </a:r>
            <a:endParaRPr lang="en-US" sz="1200" dirty="0">
              <a:latin typeface="+mn-lt"/>
            </a:endParaRPr>
          </a:p>
        </p:txBody>
      </p:sp>
      <p:sp>
        <p:nvSpPr>
          <p:cNvPr id="15" name="Text 13"/>
          <p:cNvSpPr/>
          <p:nvPr/>
        </p:nvSpPr>
        <p:spPr>
          <a:xfrm>
            <a:off x="822960" y="5303520"/>
            <a:ext cx="731520" cy="384048"/>
          </a:xfrm>
          <a:prstGeom prst="rect">
            <a:avLst/>
          </a:prstGeom>
          <a:noFill/>
          <a:ln/>
        </p:spPr>
        <p:txBody>
          <a:bodyPr wrap="square" lIns="0" tIns="0" rIns="0" bIns="0" rtlCol="0" anchor="ctr"/>
          <a:lstStyle/>
          <a:p>
            <a:pPr marL="0" indent="0">
              <a:buNone/>
            </a:pPr>
            <a:r>
              <a:rPr lang="en-US" sz="2000" b="1" dirty="0">
                <a:solidFill>
                  <a:srgbClr val="FFD9A8"/>
                </a:solidFill>
                <a:latin typeface="+mn-lt"/>
                <a:ea typeface="Cambria" pitchFamily="34" charset="-122"/>
                <a:cs typeface="Cambria" pitchFamily="34" charset="-120"/>
              </a:rPr>
              <a:t>10</a:t>
            </a:r>
            <a:endParaRPr lang="en-US" sz="2000" dirty="0">
              <a:latin typeface="+mn-lt"/>
            </a:endParaRPr>
          </a:p>
        </p:txBody>
      </p:sp>
      <p:sp>
        <p:nvSpPr>
          <p:cNvPr id="16" name="Text 14"/>
          <p:cNvSpPr/>
          <p:nvPr/>
        </p:nvSpPr>
        <p:spPr>
          <a:xfrm>
            <a:off x="1371600" y="5413248"/>
            <a:ext cx="457200" cy="274320"/>
          </a:xfrm>
          <a:prstGeom prst="rect">
            <a:avLst/>
          </a:prstGeom>
          <a:noFill/>
          <a:ln/>
        </p:spPr>
        <p:txBody>
          <a:bodyPr wrap="square" lIns="0" tIns="0" rIns="0" bIns="0" rtlCol="0" anchor="ctr"/>
          <a:lstStyle/>
          <a:p>
            <a:pPr marL="0" indent="0">
              <a:buNone/>
            </a:pPr>
            <a:r>
              <a:rPr lang="en-US" sz="1000" dirty="0">
                <a:solidFill>
                  <a:srgbClr val="9FC6CF"/>
                </a:solidFill>
                <a:latin typeface="+mn-lt"/>
                <a:ea typeface="Calibri" pitchFamily="34" charset="-122"/>
                <a:cs typeface="Calibri" pitchFamily="34" charset="-120"/>
              </a:rPr>
              <a:t>pts</a:t>
            </a:r>
            <a:endParaRPr lang="en-US" sz="1000" dirty="0">
              <a:latin typeface="+mn-lt"/>
            </a:endParaRPr>
          </a:p>
        </p:txBody>
      </p:sp>
      <p:sp>
        <p:nvSpPr>
          <p:cNvPr id="17" name="Text 15"/>
          <p:cNvSpPr/>
          <p:nvPr/>
        </p:nvSpPr>
        <p:spPr>
          <a:xfrm>
            <a:off x="1874520" y="5303520"/>
            <a:ext cx="3657600" cy="384048"/>
          </a:xfrm>
          <a:prstGeom prst="rect">
            <a:avLst/>
          </a:prstGeom>
          <a:noFill/>
          <a:ln/>
        </p:spPr>
        <p:txBody>
          <a:bodyPr wrap="square" lIns="0" tIns="0" rIns="0" bIns="0" rtlCol="0" anchor="ctr"/>
          <a:lstStyle/>
          <a:p>
            <a:pPr marL="0" indent="0">
              <a:buNone/>
            </a:pPr>
            <a:r>
              <a:rPr lang="en-US" sz="1200" dirty="0">
                <a:solidFill>
                  <a:srgbClr val="EAF2F3"/>
                </a:solidFill>
                <a:latin typeface="+mn-lt"/>
                <a:ea typeface="Calibri" pitchFamily="34" charset="-122"/>
                <a:cs typeface="Calibri" pitchFamily="34" charset="-120"/>
              </a:rPr>
              <a:t>Service participation requirements</a:t>
            </a:r>
            <a:endParaRPr lang="en-US" sz="1200" dirty="0">
              <a:latin typeface="+mn-lt"/>
            </a:endParaRPr>
          </a:p>
        </p:txBody>
      </p:sp>
      <p:sp>
        <p:nvSpPr>
          <p:cNvPr id="18" name="Text 16"/>
          <p:cNvSpPr/>
          <p:nvPr/>
        </p:nvSpPr>
        <p:spPr>
          <a:xfrm>
            <a:off x="822960" y="5522976"/>
            <a:ext cx="4754880" cy="310896"/>
          </a:xfrm>
          <a:prstGeom prst="rect">
            <a:avLst/>
          </a:prstGeom>
          <a:noFill/>
          <a:ln/>
        </p:spPr>
        <p:txBody>
          <a:bodyPr wrap="square" lIns="0" tIns="0" rIns="0" bIns="0" rtlCol="0" anchor="ctr"/>
          <a:lstStyle/>
          <a:p>
            <a:pPr marL="0" indent="0">
              <a:buNone/>
            </a:pPr>
            <a:r>
              <a:rPr lang="en-US" sz="1000" i="1" dirty="0">
                <a:solidFill>
                  <a:srgbClr val="CFE3E7"/>
                </a:solidFill>
                <a:latin typeface="+mn-lt"/>
                <a:ea typeface="Calibri" pitchFamily="34" charset="-122"/>
                <a:cs typeface="Calibri" pitchFamily="34" charset="-120"/>
              </a:rPr>
              <a:t>SSO and HMIS projects receive the 10 service-participation points automatically.</a:t>
            </a:r>
            <a:endParaRPr lang="en-US" sz="1000" dirty="0">
              <a:latin typeface="+mn-lt"/>
            </a:endParaRPr>
          </a:p>
        </p:txBody>
      </p:sp>
      <p:sp>
        <p:nvSpPr>
          <p:cNvPr id="19" name="Text 17"/>
          <p:cNvSpPr/>
          <p:nvPr/>
        </p:nvSpPr>
        <p:spPr>
          <a:xfrm>
            <a:off x="6080760" y="1481328"/>
            <a:ext cx="5532120" cy="329184"/>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Order HUD selects projects until funds are spent</a:t>
            </a:r>
            <a:endParaRPr lang="en-US" sz="1400" dirty="0">
              <a:latin typeface="+mn-lt"/>
            </a:endParaRPr>
          </a:p>
        </p:txBody>
      </p:sp>
      <p:sp>
        <p:nvSpPr>
          <p:cNvPr id="20" name="Shape 18"/>
          <p:cNvSpPr/>
          <p:nvPr/>
        </p:nvSpPr>
        <p:spPr>
          <a:xfrm>
            <a:off x="6080760" y="1883664"/>
            <a:ext cx="402336" cy="402336"/>
          </a:xfrm>
          <a:prstGeom prst="ellipse">
            <a:avLst/>
          </a:prstGeom>
          <a:solidFill>
            <a:srgbClr val="1C7A8C"/>
          </a:solidFill>
          <a:ln/>
        </p:spPr>
        <p:txBody>
          <a:bodyPr/>
          <a:lstStyle/>
          <a:p>
            <a:endParaRPr lang="en-US">
              <a:latin typeface="+mn-lt"/>
            </a:endParaRPr>
          </a:p>
        </p:txBody>
      </p:sp>
      <p:sp>
        <p:nvSpPr>
          <p:cNvPr id="21" name="Text 19"/>
          <p:cNvSpPr/>
          <p:nvPr/>
        </p:nvSpPr>
        <p:spPr>
          <a:xfrm>
            <a:off x="6080760" y="1883664"/>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1</a:t>
            </a:r>
            <a:endParaRPr lang="en-US" sz="1500" dirty="0">
              <a:latin typeface="+mn-lt"/>
            </a:endParaRPr>
          </a:p>
        </p:txBody>
      </p:sp>
      <p:sp>
        <p:nvSpPr>
          <p:cNvPr id="22" name="Text 20"/>
          <p:cNvSpPr/>
          <p:nvPr/>
        </p:nvSpPr>
        <p:spPr>
          <a:xfrm>
            <a:off x="6620256" y="1865376"/>
            <a:ext cx="4992624" cy="438912"/>
          </a:xfrm>
          <a:prstGeom prst="rect">
            <a:avLst/>
          </a:prstGeom>
          <a:noFill/>
          <a:ln/>
        </p:spPr>
        <p:txBody>
          <a:bodyPr wrap="square" lIns="0" tIns="0" rIns="0" bIns="0" rtlCol="0" anchor="ctr"/>
          <a:lstStyle/>
          <a:p>
            <a:pPr marL="0" indent="0">
              <a:lnSpc>
                <a:spcPct val="95000"/>
              </a:lnSpc>
              <a:buNone/>
            </a:pPr>
            <a:r>
              <a:rPr lang="en-US" sz="1150" dirty="0">
                <a:solidFill>
                  <a:srgbClr val="1F2A2E"/>
                </a:solidFill>
                <a:latin typeface="+mn-lt"/>
                <a:ea typeface="Calibri" pitchFamily="34" charset="-122"/>
                <a:cs typeface="Calibri" pitchFamily="34" charset="-120"/>
              </a:rPr>
              <a:t>CoC Planning and UFA costs (threshold met)</a:t>
            </a:r>
            <a:endParaRPr lang="en-US" sz="1150" dirty="0">
              <a:latin typeface="+mn-lt"/>
            </a:endParaRPr>
          </a:p>
        </p:txBody>
      </p:sp>
      <p:sp>
        <p:nvSpPr>
          <p:cNvPr id="23" name="Shape 21"/>
          <p:cNvSpPr/>
          <p:nvPr/>
        </p:nvSpPr>
        <p:spPr>
          <a:xfrm>
            <a:off x="6080760" y="2450592"/>
            <a:ext cx="402336" cy="402336"/>
          </a:xfrm>
          <a:prstGeom prst="ellipse">
            <a:avLst/>
          </a:prstGeom>
          <a:solidFill>
            <a:srgbClr val="1C7A8C"/>
          </a:solidFill>
          <a:ln/>
        </p:spPr>
        <p:txBody>
          <a:bodyPr/>
          <a:lstStyle/>
          <a:p>
            <a:endParaRPr lang="en-US">
              <a:latin typeface="+mn-lt"/>
            </a:endParaRPr>
          </a:p>
        </p:txBody>
      </p:sp>
      <p:sp>
        <p:nvSpPr>
          <p:cNvPr id="24" name="Text 22"/>
          <p:cNvSpPr/>
          <p:nvPr/>
        </p:nvSpPr>
        <p:spPr>
          <a:xfrm>
            <a:off x="6080760" y="2450592"/>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2</a:t>
            </a:r>
            <a:endParaRPr lang="en-US" sz="1500" dirty="0">
              <a:latin typeface="+mn-lt"/>
            </a:endParaRPr>
          </a:p>
        </p:txBody>
      </p:sp>
      <p:sp>
        <p:nvSpPr>
          <p:cNvPr id="25" name="Text 23"/>
          <p:cNvSpPr/>
          <p:nvPr/>
        </p:nvSpPr>
        <p:spPr>
          <a:xfrm>
            <a:off x="6620256" y="2432304"/>
            <a:ext cx="4992624" cy="438912"/>
          </a:xfrm>
          <a:prstGeom prst="rect">
            <a:avLst/>
          </a:prstGeom>
          <a:noFill/>
          <a:ln/>
        </p:spPr>
        <p:txBody>
          <a:bodyPr wrap="square" lIns="0" tIns="0" rIns="0" bIns="0" rtlCol="0" anchor="ctr"/>
          <a:lstStyle/>
          <a:p>
            <a:pPr marL="0" indent="0">
              <a:lnSpc>
                <a:spcPct val="95000"/>
              </a:lnSpc>
              <a:buNone/>
            </a:pPr>
            <a:r>
              <a:rPr lang="en-US" sz="1150" dirty="0">
                <a:solidFill>
                  <a:srgbClr val="1F2A2E"/>
                </a:solidFill>
                <a:latin typeface="+mn-lt"/>
                <a:ea typeface="Calibri" pitchFamily="34" charset="-122"/>
                <a:cs typeface="Calibri" pitchFamily="34" charset="-120"/>
              </a:rPr>
              <a:t>All Tier 1 projects (threshold met)</a:t>
            </a:r>
            <a:endParaRPr lang="en-US" sz="1150" dirty="0">
              <a:latin typeface="+mn-lt"/>
            </a:endParaRPr>
          </a:p>
        </p:txBody>
      </p:sp>
      <p:sp>
        <p:nvSpPr>
          <p:cNvPr id="26" name="Shape 24"/>
          <p:cNvSpPr/>
          <p:nvPr/>
        </p:nvSpPr>
        <p:spPr>
          <a:xfrm>
            <a:off x="6080760" y="3017520"/>
            <a:ext cx="402336" cy="402336"/>
          </a:xfrm>
          <a:prstGeom prst="ellipse">
            <a:avLst/>
          </a:prstGeom>
          <a:solidFill>
            <a:srgbClr val="1C7A8C"/>
          </a:solidFill>
          <a:ln/>
        </p:spPr>
        <p:txBody>
          <a:bodyPr/>
          <a:lstStyle/>
          <a:p>
            <a:endParaRPr lang="en-US">
              <a:latin typeface="+mn-lt"/>
            </a:endParaRPr>
          </a:p>
        </p:txBody>
      </p:sp>
      <p:sp>
        <p:nvSpPr>
          <p:cNvPr id="27" name="Text 25"/>
          <p:cNvSpPr/>
          <p:nvPr/>
        </p:nvSpPr>
        <p:spPr>
          <a:xfrm>
            <a:off x="6080760" y="3017520"/>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3</a:t>
            </a:r>
            <a:endParaRPr lang="en-US" sz="1500" dirty="0">
              <a:latin typeface="+mn-lt"/>
            </a:endParaRPr>
          </a:p>
        </p:txBody>
      </p:sp>
      <p:sp>
        <p:nvSpPr>
          <p:cNvPr id="28" name="Text 26"/>
          <p:cNvSpPr/>
          <p:nvPr/>
        </p:nvSpPr>
        <p:spPr>
          <a:xfrm>
            <a:off x="6620256" y="2999232"/>
            <a:ext cx="4992624" cy="438912"/>
          </a:xfrm>
          <a:prstGeom prst="rect">
            <a:avLst/>
          </a:prstGeom>
          <a:noFill/>
          <a:ln/>
        </p:spPr>
        <p:txBody>
          <a:bodyPr wrap="square" lIns="0" tIns="0" rIns="0" bIns="0" rtlCol="0" anchor="ctr"/>
          <a:lstStyle/>
          <a:p>
            <a:pPr marL="0" indent="0">
              <a:lnSpc>
                <a:spcPct val="95000"/>
              </a:lnSpc>
              <a:buNone/>
            </a:pPr>
            <a:r>
              <a:rPr lang="en-US" sz="1150" dirty="0">
                <a:solidFill>
                  <a:srgbClr val="1F2A2E"/>
                </a:solidFill>
                <a:latin typeface="+mn-lt"/>
                <a:ea typeface="Calibri" pitchFamily="34" charset="-122"/>
                <a:cs typeface="Calibri" pitchFamily="34" charset="-120"/>
              </a:rPr>
              <a:t>DV Bonus in Tier 2 — up to $104M total</a:t>
            </a:r>
            <a:endParaRPr lang="en-US" sz="1150" dirty="0">
              <a:latin typeface="+mn-lt"/>
            </a:endParaRPr>
          </a:p>
        </p:txBody>
      </p:sp>
      <p:sp>
        <p:nvSpPr>
          <p:cNvPr id="29" name="Shape 27"/>
          <p:cNvSpPr/>
          <p:nvPr/>
        </p:nvSpPr>
        <p:spPr>
          <a:xfrm>
            <a:off x="6080760" y="3584448"/>
            <a:ext cx="402336" cy="402336"/>
          </a:xfrm>
          <a:prstGeom prst="ellipse">
            <a:avLst/>
          </a:prstGeom>
          <a:solidFill>
            <a:srgbClr val="1C7A8C"/>
          </a:solidFill>
          <a:ln/>
        </p:spPr>
        <p:txBody>
          <a:bodyPr/>
          <a:lstStyle/>
          <a:p>
            <a:endParaRPr lang="en-US">
              <a:latin typeface="+mn-lt"/>
            </a:endParaRPr>
          </a:p>
        </p:txBody>
      </p:sp>
      <p:sp>
        <p:nvSpPr>
          <p:cNvPr id="30" name="Text 28"/>
          <p:cNvSpPr/>
          <p:nvPr/>
        </p:nvSpPr>
        <p:spPr>
          <a:xfrm>
            <a:off x="6080760" y="3584448"/>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4</a:t>
            </a:r>
            <a:endParaRPr lang="en-US" sz="1500" dirty="0">
              <a:latin typeface="+mn-lt"/>
            </a:endParaRPr>
          </a:p>
        </p:txBody>
      </p:sp>
      <p:sp>
        <p:nvSpPr>
          <p:cNvPr id="31" name="Text 29"/>
          <p:cNvSpPr/>
          <p:nvPr/>
        </p:nvSpPr>
        <p:spPr>
          <a:xfrm>
            <a:off x="6620256" y="3566160"/>
            <a:ext cx="4992624" cy="438912"/>
          </a:xfrm>
          <a:prstGeom prst="rect">
            <a:avLst/>
          </a:prstGeom>
          <a:noFill/>
          <a:ln/>
        </p:spPr>
        <p:txBody>
          <a:bodyPr wrap="square" lIns="0" tIns="0" rIns="0" bIns="0" rtlCol="0" anchor="ctr"/>
          <a:lstStyle/>
          <a:p>
            <a:pPr marL="0" indent="0">
              <a:lnSpc>
                <a:spcPct val="95000"/>
              </a:lnSpc>
              <a:buNone/>
            </a:pPr>
            <a:r>
              <a:rPr lang="en-US" sz="1150" dirty="0">
                <a:solidFill>
                  <a:srgbClr val="1F2A2E"/>
                </a:solidFill>
                <a:latin typeface="+mn-lt"/>
                <a:ea typeface="Calibri" pitchFamily="34" charset="-122"/>
                <a:cs typeface="Calibri" pitchFamily="34" charset="-120"/>
              </a:rPr>
              <a:t>PH for families with children — up to $430M total</a:t>
            </a:r>
            <a:endParaRPr lang="en-US" sz="1150" dirty="0">
              <a:latin typeface="+mn-lt"/>
            </a:endParaRPr>
          </a:p>
        </p:txBody>
      </p:sp>
      <p:sp>
        <p:nvSpPr>
          <p:cNvPr id="32" name="Shape 30"/>
          <p:cNvSpPr/>
          <p:nvPr/>
        </p:nvSpPr>
        <p:spPr>
          <a:xfrm>
            <a:off x="6080760" y="4151376"/>
            <a:ext cx="402336" cy="402336"/>
          </a:xfrm>
          <a:prstGeom prst="ellipse">
            <a:avLst/>
          </a:prstGeom>
          <a:solidFill>
            <a:srgbClr val="1C7A8C"/>
          </a:solidFill>
          <a:ln/>
        </p:spPr>
        <p:txBody>
          <a:bodyPr/>
          <a:lstStyle/>
          <a:p>
            <a:endParaRPr lang="en-US">
              <a:latin typeface="+mn-lt"/>
            </a:endParaRPr>
          </a:p>
        </p:txBody>
      </p:sp>
      <p:sp>
        <p:nvSpPr>
          <p:cNvPr id="33" name="Text 31"/>
          <p:cNvSpPr/>
          <p:nvPr/>
        </p:nvSpPr>
        <p:spPr>
          <a:xfrm>
            <a:off x="6080760" y="4151376"/>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5</a:t>
            </a:r>
            <a:endParaRPr lang="en-US" sz="1500" dirty="0">
              <a:latin typeface="+mn-lt"/>
            </a:endParaRPr>
          </a:p>
        </p:txBody>
      </p:sp>
      <p:sp>
        <p:nvSpPr>
          <p:cNvPr id="34" name="Text 32"/>
          <p:cNvSpPr/>
          <p:nvPr/>
        </p:nvSpPr>
        <p:spPr>
          <a:xfrm>
            <a:off x="6620256" y="4133088"/>
            <a:ext cx="4992624" cy="438912"/>
          </a:xfrm>
          <a:prstGeom prst="rect">
            <a:avLst/>
          </a:prstGeom>
          <a:noFill/>
          <a:ln/>
        </p:spPr>
        <p:txBody>
          <a:bodyPr wrap="square" lIns="0" tIns="0" rIns="0" bIns="0" rtlCol="0" anchor="ctr"/>
          <a:lstStyle/>
          <a:p>
            <a:pPr marL="0" indent="0">
              <a:lnSpc>
                <a:spcPct val="95000"/>
              </a:lnSpc>
              <a:buNone/>
            </a:pPr>
            <a:r>
              <a:rPr lang="en-US" sz="1150" dirty="0">
                <a:solidFill>
                  <a:srgbClr val="1F2A2E"/>
                </a:solidFill>
                <a:latin typeface="+mn-lt"/>
                <a:ea typeface="Calibri" pitchFamily="34" charset="-122"/>
                <a:cs typeface="Calibri" pitchFamily="34" charset="-120"/>
              </a:rPr>
              <a:t>New TH and SSO in Tier 2 — up to $1.3B in new projects</a:t>
            </a:r>
            <a:endParaRPr lang="en-US" sz="1150" dirty="0">
              <a:latin typeface="+mn-lt"/>
            </a:endParaRPr>
          </a:p>
        </p:txBody>
      </p:sp>
      <p:sp>
        <p:nvSpPr>
          <p:cNvPr id="35" name="Shape 33"/>
          <p:cNvSpPr/>
          <p:nvPr/>
        </p:nvSpPr>
        <p:spPr>
          <a:xfrm>
            <a:off x="6080760" y="4718304"/>
            <a:ext cx="402336" cy="402336"/>
          </a:xfrm>
          <a:prstGeom prst="ellipse">
            <a:avLst/>
          </a:prstGeom>
          <a:solidFill>
            <a:srgbClr val="1C7A8C"/>
          </a:solidFill>
          <a:ln/>
        </p:spPr>
        <p:txBody>
          <a:bodyPr/>
          <a:lstStyle/>
          <a:p>
            <a:endParaRPr lang="en-US">
              <a:latin typeface="+mn-lt"/>
            </a:endParaRPr>
          </a:p>
        </p:txBody>
      </p:sp>
      <p:sp>
        <p:nvSpPr>
          <p:cNvPr id="36" name="Text 34"/>
          <p:cNvSpPr/>
          <p:nvPr/>
        </p:nvSpPr>
        <p:spPr>
          <a:xfrm>
            <a:off x="6080760" y="4718304"/>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6</a:t>
            </a:r>
            <a:endParaRPr lang="en-US" sz="1500" dirty="0">
              <a:latin typeface="+mn-lt"/>
            </a:endParaRPr>
          </a:p>
        </p:txBody>
      </p:sp>
      <p:sp>
        <p:nvSpPr>
          <p:cNvPr id="37" name="Text 35"/>
          <p:cNvSpPr/>
          <p:nvPr/>
        </p:nvSpPr>
        <p:spPr>
          <a:xfrm>
            <a:off x="6620256" y="4700016"/>
            <a:ext cx="4992624" cy="438912"/>
          </a:xfrm>
          <a:prstGeom prst="rect">
            <a:avLst/>
          </a:prstGeom>
          <a:noFill/>
          <a:ln/>
        </p:spPr>
        <p:txBody>
          <a:bodyPr wrap="square" lIns="0" tIns="0" rIns="0" bIns="0" rtlCol="0" anchor="ctr"/>
          <a:lstStyle/>
          <a:p>
            <a:pPr marL="0" indent="0">
              <a:lnSpc>
                <a:spcPct val="95000"/>
              </a:lnSpc>
              <a:buNone/>
            </a:pPr>
            <a:r>
              <a:rPr lang="en-US" sz="1150" dirty="0">
                <a:solidFill>
                  <a:srgbClr val="1F2A2E"/>
                </a:solidFill>
                <a:latin typeface="+mn-lt"/>
                <a:ea typeface="Calibri" pitchFamily="34" charset="-122"/>
                <a:cs typeface="Calibri" pitchFamily="34" charset="-120"/>
              </a:rPr>
              <a:t>Other new projects in Tier 2 (until $1.3B reached)</a:t>
            </a:r>
            <a:endParaRPr lang="en-US" sz="1150" dirty="0">
              <a:latin typeface="+mn-lt"/>
            </a:endParaRPr>
          </a:p>
        </p:txBody>
      </p:sp>
      <p:sp>
        <p:nvSpPr>
          <p:cNvPr id="38" name="Shape 36"/>
          <p:cNvSpPr/>
          <p:nvPr/>
        </p:nvSpPr>
        <p:spPr>
          <a:xfrm>
            <a:off x="6080760" y="5285232"/>
            <a:ext cx="402336" cy="402336"/>
          </a:xfrm>
          <a:prstGeom prst="ellipse">
            <a:avLst/>
          </a:prstGeom>
          <a:solidFill>
            <a:srgbClr val="C97B1E"/>
          </a:solidFill>
          <a:ln/>
        </p:spPr>
        <p:txBody>
          <a:bodyPr/>
          <a:lstStyle/>
          <a:p>
            <a:endParaRPr lang="en-US">
              <a:latin typeface="+mn-lt"/>
            </a:endParaRPr>
          </a:p>
        </p:txBody>
      </p:sp>
      <p:sp>
        <p:nvSpPr>
          <p:cNvPr id="39" name="Text 37"/>
          <p:cNvSpPr/>
          <p:nvPr/>
        </p:nvSpPr>
        <p:spPr>
          <a:xfrm>
            <a:off x="6080760" y="5285232"/>
            <a:ext cx="402336" cy="402336"/>
          </a:xfrm>
          <a:prstGeom prst="rect">
            <a:avLst/>
          </a:prstGeom>
          <a:noFill/>
          <a:ln/>
        </p:spPr>
        <p:txBody>
          <a:bodyPr wrap="square" lIns="0" tIns="0" rIns="0" bIns="0" rtlCol="0" anchor="ctr"/>
          <a:lstStyle/>
          <a:p>
            <a:pPr marL="0" indent="0" algn="ctr">
              <a:buNone/>
            </a:pPr>
            <a:r>
              <a:rPr lang="en-US" sz="1500" b="1" dirty="0">
                <a:solidFill>
                  <a:srgbClr val="FFFFFF"/>
                </a:solidFill>
                <a:latin typeface="+mn-lt"/>
                <a:ea typeface="Cambria" pitchFamily="34" charset="-122"/>
                <a:cs typeface="Cambria" pitchFamily="34" charset="-120"/>
              </a:rPr>
              <a:t>7</a:t>
            </a:r>
            <a:endParaRPr lang="en-US" sz="1500" dirty="0">
              <a:latin typeface="+mn-lt"/>
            </a:endParaRPr>
          </a:p>
        </p:txBody>
      </p:sp>
      <p:sp>
        <p:nvSpPr>
          <p:cNvPr id="40" name="Text 38"/>
          <p:cNvSpPr/>
          <p:nvPr/>
        </p:nvSpPr>
        <p:spPr>
          <a:xfrm>
            <a:off x="6620256" y="5266944"/>
            <a:ext cx="4992624" cy="438912"/>
          </a:xfrm>
          <a:prstGeom prst="rect">
            <a:avLst/>
          </a:prstGeom>
          <a:noFill/>
          <a:ln/>
        </p:spPr>
        <p:txBody>
          <a:bodyPr wrap="square" lIns="0" tIns="0" rIns="0" bIns="0" rtlCol="0" anchor="ctr"/>
          <a:lstStyle/>
          <a:p>
            <a:pPr marL="0" indent="0">
              <a:lnSpc>
                <a:spcPct val="95000"/>
              </a:lnSpc>
              <a:buNone/>
            </a:pPr>
            <a:r>
              <a:rPr lang="en-US" sz="1150" b="1" dirty="0">
                <a:solidFill>
                  <a:srgbClr val="C97B1E"/>
                </a:solidFill>
                <a:latin typeface="+mn-lt"/>
                <a:ea typeface="Calibri" pitchFamily="34" charset="-122"/>
                <a:cs typeface="Calibri" pitchFamily="34" charset="-120"/>
              </a:rPr>
              <a:t>Renewals in Tier 2 — last, with remaining funds</a:t>
            </a:r>
            <a:endParaRPr lang="en-US" sz="1150" dirty="0">
              <a:latin typeface="+mn-lt"/>
            </a:endParaRPr>
          </a:p>
        </p:txBody>
      </p:sp>
      <p:sp>
        <p:nvSpPr>
          <p:cNvPr id="41" name="Text 39"/>
          <p:cNvSpPr/>
          <p:nvPr/>
        </p:nvSpPr>
        <p:spPr>
          <a:xfrm>
            <a:off x="6080760" y="5943600"/>
            <a:ext cx="5532120" cy="365760"/>
          </a:xfrm>
          <a:prstGeom prst="rect">
            <a:avLst/>
          </a:prstGeom>
          <a:noFill/>
          <a:ln/>
        </p:spPr>
        <p:txBody>
          <a:bodyPr wrap="square" lIns="0" tIns="0" rIns="0" bIns="0" rtlCol="0" anchor="ctr"/>
          <a:lstStyle/>
          <a:p>
            <a:pPr marL="0" indent="0">
              <a:buNone/>
            </a:pPr>
            <a:r>
              <a:rPr lang="en-US" sz="1000" i="1" dirty="0">
                <a:solidFill>
                  <a:srgbClr val="C97B1E"/>
                </a:solidFill>
                <a:latin typeface="+mn-lt"/>
                <a:ea typeface="Calibri" pitchFamily="34" charset="-122"/>
                <a:cs typeface="Calibri" pitchFamily="34" charset="-120"/>
              </a:rPr>
              <a:t>NAEH analysis: renewal projects in Tier 2 — regardless of rank or type — are at high risk of not being funded this year.</a:t>
            </a:r>
            <a:endParaRPr lang="en-US" sz="10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NEW THIS YEAR: LIMITS BY CoC TYPE</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CoC Bonus — Minimum &amp; Maximum</a:t>
            </a:r>
            <a:endParaRPr lang="en-US" sz="3000" dirty="0">
              <a:latin typeface="+mj-lt"/>
            </a:endParaRPr>
          </a:p>
        </p:txBody>
      </p:sp>
      <p:sp>
        <p:nvSpPr>
          <p:cNvPr id="4" name="Text 2"/>
          <p:cNvSpPr/>
          <p:nvPr/>
        </p:nvSpPr>
        <p:spPr>
          <a:xfrm>
            <a:off x="548640" y="1417320"/>
            <a:ext cx="11064240" cy="548640"/>
          </a:xfrm>
          <a:prstGeom prst="rect">
            <a:avLst/>
          </a:prstGeom>
          <a:noFill/>
          <a:ln/>
        </p:spPr>
        <p:txBody>
          <a:bodyPr wrap="square" lIns="0" tIns="0" rIns="0" bIns="0" rtlCol="0" anchor="ctr"/>
          <a:lstStyle/>
          <a:p>
            <a:pPr marL="0" indent="0">
              <a:lnSpc>
                <a:spcPct val="100000"/>
              </a:lnSpc>
              <a:buNone/>
            </a:pPr>
            <a:r>
              <a:rPr lang="en-US" sz="1250" i="1" dirty="0">
                <a:solidFill>
                  <a:srgbClr val="5A6B70"/>
                </a:solidFill>
                <a:latin typeface="+mn-lt"/>
                <a:ea typeface="Calibri" pitchFamily="34" charset="-122"/>
                <a:cs typeface="Calibri" pitchFamily="34" charset="-120"/>
              </a:rPr>
              <a:t>CoCs may use up to 15% of Final Pro Rata Need (FPRN) to create new projects. New in FY2026, the minimum and maximum bonus amount depends on CoC type — which NAEH expects to shift funding geographically.</a:t>
            </a:r>
            <a:endParaRPr lang="en-US" sz="1250" dirty="0">
              <a:latin typeface="+mn-lt"/>
            </a:endParaRPr>
          </a:p>
        </p:txBody>
      </p:sp>
      <p:graphicFrame>
        <p:nvGraphicFramePr>
          <p:cNvPr id="13" name="Table 0"/>
          <p:cNvGraphicFramePr>
            <a:graphicFrameLocks noGrp="1"/>
          </p:cNvGraphicFramePr>
          <p:nvPr>
            <p:extLst>
              <p:ext uri="{D42A27DB-BD31-4B8C-83A1-F6EECF244321}">
                <p14:modId xmlns:p14="http://schemas.microsoft.com/office/powerpoint/2010/main" val="2456730941"/>
              </p:ext>
            </p:extLst>
          </p:nvPr>
        </p:nvGraphicFramePr>
        <p:xfrm>
          <a:off x="548640" y="2148840"/>
          <a:ext cx="11064240" cy="3639312"/>
        </p:xfrm>
        <a:graphic>
          <a:graphicData uri="http://schemas.openxmlformats.org/drawingml/2006/table">
            <a:tbl>
              <a:tblPr/>
              <a:tblGrid>
                <a:gridCol w="630936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tblGrid>
              <a:tr h="457200">
                <a:tc>
                  <a:txBody>
                    <a:bodyPr/>
                    <a:lstStyle/>
                    <a:p>
                      <a:pPr marL="0" indent="0" algn="l">
                        <a:buNone/>
                      </a:pPr>
                      <a:r>
                        <a:rPr lang="en-US" sz="1300" b="1" dirty="0">
                          <a:solidFill>
                            <a:srgbClr val="FFFFFF"/>
                          </a:solidFill>
                          <a:latin typeface="Calibri" pitchFamily="34" charset="0"/>
                          <a:ea typeface="Calibri" pitchFamily="34" charset="-122"/>
                          <a:cs typeface="Calibri" pitchFamily="34" charset="-120"/>
                        </a:rPr>
                        <a:t>CoC type</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Minimum</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300" b="1" dirty="0">
                          <a:solidFill>
                            <a:srgbClr val="FFFFFF"/>
                          </a:solidFill>
                          <a:latin typeface="Calibri" pitchFamily="34" charset="0"/>
                          <a:ea typeface="Calibri" pitchFamily="34" charset="-122"/>
                          <a:cs typeface="Calibri" pitchFamily="34" charset="-120"/>
                        </a:rPr>
                        <a:t>Maximum</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extLst>
                  <a:ext uri="{0D108BD9-81ED-4DB2-BD59-A6C34878D82A}">
                    <a16:rowId xmlns:a16="http://schemas.microsoft.com/office/drawing/2014/main" val="10000"/>
                  </a:ext>
                </a:extLst>
              </a:tr>
              <a:tr h="841248">
                <a:tc>
                  <a:txBody>
                    <a:bodyPr/>
                    <a:lstStyle/>
                    <a:p>
                      <a:pPr marL="0" indent="0" algn="l">
                        <a:buNone/>
                      </a:pPr>
                      <a:r>
                        <a:rPr lang="en-US" sz="1200" b="1" dirty="0">
                          <a:solidFill>
                            <a:srgbClr val="1F2A2E"/>
                          </a:solidFill>
                          <a:latin typeface="Calibri" pitchFamily="34" charset="0"/>
                          <a:ea typeface="Calibri" pitchFamily="34" charset="-122"/>
                          <a:cs typeface="Calibri" pitchFamily="34" charset="-120"/>
                        </a:rPr>
                        <a:t>Split CoC  </a:t>
                      </a:r>
                      <a:r>
                        <a:rPr lang="en-US" sz="1050" dirty="0">
                          <a:solidFill>
                            <a:srgbClr val="5A6B70"/>
                          </a:solidFill>
                          <a:latin typeface="Calibri" pitchFamily="34" charset="0"/>
                          <a:ea typeface="Calibri" pitchFamily="34" charset="-122"/>
                          <a:cs typeface="Calibri" pitchFamily="34" charset="-120"/>
                        </a:rPr>
                        <a:t>newly registered (FY2023+); includes area from a CoC that still operates</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400" b="1" dirty="0">
                          <a:solidFill>
                            <a:srgbClr val="134E5E"/>
                          </a:solidFill>
                          <a:latin typeface="Calibri" pitchFamily="34" charset="0"/>
                          <a:ea typeface="Calibri" pitchFamily="34" charset="-122"/>
                          <a:cs typeface="Calibri" pitchFamily="34" charset="-120"/>
                        </a:rPr>
                        <a:t>$250,000</a:t>
                      </a:r>
                      <a:endParaRPr lang="en-US" sz="14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ctr">
                        <a:buNone/>
                      </a:pPr>
                      <a:r>
                        <a:rPr lang="en-US" sz="1400" b="1" dirty="0">
                          <a:solidFill>
                            <a:srgbClr val="134E5E"/>
                          </a:solidFill>
                          <a:latin typeface="Calibri" pitchFamily="34" charset="0"/>
                          <a:ea typeface="Calibri" pitchFamily="34" charset="-122"/>
                          <a:cs typeface="Calibri" pitchFamily="34" charset="-120"/>
                        </a:rPr>
                        <a:t>$3,000,000</a:t>
                      </a:r>
                      <a:endParaRPr lang="en-US" sz="14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841248">
                <a:tc>
                  <a:txBody>
                    <a:bodyPr/>
                    <a:lstStyle/>
                    <a:p>
                      <a:pPr marL="0" indent="0" algn="l">
                        <a:buNone/>
                      </a:pPr>
                      <a:r>
                        <a:rPr lang="en-US" sz="1200" b="1" dirty="0">
                          <a:solidFill>
                            <a:srgbClr val="1F2A2E"/>
                          </a:solidFill>
                          <a:latin typeface="Calibri" pitchFamily="34" charset="0"/>
                          <a:ea typeface="Calibri" pitchFamily="34" charset="-122"/>
                          <a:cs typeface="Calibri" pitchFamily="34" charset="-120"/>
                        </a:rPr>
                        <a:t>Merged CoC  </a:t>
                      </a:r>
                      <a:r>
                        <a:rPr lang="en-US" sz="1050" dirty="0">
                          <a:solidFill>
                            <a:srgbClr val="5A6B70"/>
                          </a:solidFill>
                          <a:latin typeface="Calibri" pitchFamily="34" charset="0"/>
                          <a:ea typeface="Calibri" pitchFamily="34" charset="-122"/>
                          <a:cs typeface="Calibri" pitchFamily="34" charset="-120"/>
                        </a:rPr>
                        <a:t>absorbed area from one or more CoCs that no longer operate</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400" b="1" dirty="0">
                          <a:solidFill>
                            <a:srgbClr val="134E5E"/>
                          </a:solidFill>
                          <a:latin typeface="Calibri" pitchFamily="34" charset="0"/>
                          <a:ea typeface="Calibri" pitchFamily="34" charset="-122"/>
                          <a:cs typeface="Calibri" pitchFamily="34" charset="-120"/>
                        </a:rPr>
                        <a:t>$750,000</a:t>
                      </a:r>
                      <a:endParaRPr lang="en-US" sz="14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ctr">
                        <a:buNone/>
                      </a:pPr>
                      <a:r>
                        <a:rPr lang="en-US" sz="1400" b="1" dirty="0">
                          <a:solidFill>
                            <a:srgbClr val="134E5E"/>
                          </a:solidFill>
                          <a:latin typeface="Calibri" pitchFamily="34" charset="0"/>
                          <a:ea typeface="Calibri" pitchFamily="34" charset="-122"/>
                          <a:cs typeface="Calibri" pitchFamily="34" charset="-120"/>
                        </a:rPr>
                        <a:t>$10,000,000</a:t>
                      </a:r>
                      <a:endParaRPr lang="en-US" sz="14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658368">
                <a:tc>
                  <a:txBody>
                    <a:bodyPr/>
                    <a:lstStyle/>
                    <a:p>
                      <a:pPr marL="0" indent="0" algn="l">
                        <a:buNone/>
                      </a:pPr>
                      <a:r>
                        <a:rPr lang="en-US" sz="1200" b="1" dirty="0">
                          <a:solidFill>
                            <a:srgbClr val="1F2A2E"/>
                          </a:solidFill>
                          <a:highlight>
                            <a:srgbClr val="FFFF00"/>
                          </a:highlight>
                          <a:latin typeface="Calibri" pitchFamily="34" charset="0"/>
                          <a:ea typeface="Calibri" pitchFamily="34" charset="-122"/>
                          <a:cs typeface="Calibri" pitchFamily="34" charset="-120"/>
                        </a:rPr>
                        <a:t>Unchanged CoC  </a:t>
                      </a:r>
                      <a:r>
                        <a:rPr lang="en-US" sz="1050" dirty="0">
                          <a:solidFill>
                            <a:srgbClr val="5A6B70"/>
                          </a:solidFill>
                          <a:highlight>
                            <a:srgbClr val="FFFF00"/>
                          </a:highlight>
                          <a:latin typeface="Calibri" pitchFamily="34" charset="0"/>
                          <a:ea typeface="Calibri" pitchFamily="34" charset="-122"/>
                          <a:cs typeface="Calibri" pitchFamily="34" charset="-120"/>
                        </a:rPr>
                        <a:t>same geography since at least FY2023</a:t>
                      </a:r>
                      <a:endParaRPr lang="en-US" sz="1200" dirty="0">
                        <a:highlight>
                          <a:srgbClr val="FFFF00"/>
                        </a:highlight>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400" b="1" dirty="0">
                          <a:solidFill>
                            <a:srgbClr val="134E5E"/>
                          </a:solidFill>
                          <a:highlight>
                            <a:srgbClr val="FFFF00"/>
                          </a:highlight>
                          <a:latin typeface="Calibri" pitchFamily="34" charset="0"/>
                          <a:ea typeface="Calibri" pitchFamily="34" charset="-122"/>
                          <a:cs typeface="Calibri" pitchFamily="34" charset="-120"/>
                        </a:rPr>
                        <a:t>$500,000</a:t>
                      </a:r>
                      <a:endParaRPr lang="en-US" sz="1400" dirty="0">
                        <a:highlight>
                          <a:srgbClr val="FFFF00"/>
                        </a:highlight>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ctr">
                        <a:buNone/>
                      </a:pPr>
                      <a:r>
                        <a:rPr lang="en-US" sz="1400" b="1" dirty="0">
                          <a:solidFill>
                            <a:srgbClr val="134E5E"/>
                          </a:solidFill>
                          <a:highlight>
                            <a:srgbClr val="FFFF00"/>
                          </a:highlight>
                          <a:latin typeface="Calibri" pitchFamily="34" charset="0"/>
                          <a:ea typeface="Calibri" pitchFamily="34" charset="-122"/>
                          <a:cs typeface="Calibri" pitchFamily="34" charset="-120"/>
                        </a:rPr>
                        <a:t>$5,000,000</a:t>
                      </a:r>
                      <a:endParaRPr lang="en-US" sz="1400" dirty="0">
                        <a:highlight>
                          <a:srgbClr val="FFFF00"/>
                        </a:highlight>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841248">
                <a:tc>
                  <a:txBody>
                    <a:bodyPr/>
                    <a:lstStyle/>
                    <a:p>
                      <a:pPr marL="0" indent="0" algn="l">
                        <a:buNone/>
                      </a:pPr>
                      <a:r>
                        <a:rPr lang="en-US" sz="1200" b="1" dirty="0">
                          <a:solidFill>
                            <a:srgbClr val="1F2A2E"/>
                          </a:solidFill>
                          <a:latin typeface="Calibri" pitchFamily="34" charset="0"/>
                          <a:ea typeface="Calibri" pitchFamily="34" charset="-122"/>
                          <a:cs typeface="Calibri" pitchFamily="34" charset="-120"/>
                        </a:rPr>
                        <a:t>New Tribal CoC  </a:t>
                      </a:r>
                      <a:r>
                        <a:rPr lang="en-US" sz="1050" dirty="0">
                          <a:solidFill>
                            <a:srgbClr val="5A6B70"/>
                          </a:solidFill>
                          <a:latin typeface="Calibri" pitchFamily="34" charset="0"/>
                          <a:ea typeface="Calibri" pitchFamily="34" charset="-122"/>
                          <a:cs typeface="Calibri" pitchFamily="34" charset="-120"/>
                        </a:rPr>
                        <a:t>newly registered (FY2023+); includes a Formula Area</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400" b="1" dirty="0">
                          <a:solidFill>
                            <a:srgbClr val="134E5E"/>
                          </a:solidFill>
                          <a:latin typeface="Calibri" pitchFamily="34" charset="0"/>
                          <a:ea typeface="Calibri" pitchFamily="34" charset="-122"/>
                          <a:cs typeface="Calibri" pitchFamily="34" charset="-120"/>
                        </a:rPr>
                        <a:t>$500,000</a:t>
                      </a:r>
                      <a:endParaRPr lang="en-US" sz="14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ctr">
                        <a:buNone/>
                      </a:pPr>
                      <a:r>
                        <a:rPr lang="en-US" sz="1400" b="1" dirty="0">
                          <a:solidFill>
                            <a:srgbClr val="134E5E"/>
                          </a:solidFill>
                          <a:latin typeface="Calibri" pitchFamily="34" charset="0"/>
                          <a:ea typeface="Calibri" pitchFamily="34" charset="-122"/>
                          <a:cs typeface="Calibri" pitchFamily="34" charset="-120"/>
                        </a:rPr>
                        <a:t>$5,000,000</a:t>
                      </a:r>
                      <a:endParaRPr lang="en-US" sz="14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STEP 1 — PASS / FAIL</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Threshold: Eligibility &amp; Quality</a:t>
            </a:r>
            <a:endParaRPr lang="en-US" sz="3000" dirty="0">
              <a:latin typeface="+mj-lt"/>
            </a:endParaRPr>
          </a:p>
        </p:txBody>
      </p:sp>
      <p:sp>
        <p:nvSpPr>
          <p:cNvPr id="4" name="Shape 2"/>
          <p:cNvSpPr/>
          <p:nvPr/>
        </p:nvSpPr>
        <p:spPr>
          <a:xfrm>
            <a:off x="548640" y="1481328"/>
            <a:ext cx="5623560" cy="4526280"/>
          </a:xfrm>
          <a:prstGeom prst="roundRect">
            <a:avLst>
              <a:gd name="adj" fmla="val 2020"/>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Text 3"/>
          <p:cNvSpPr/>
          <p:nvPr/>
        </p:nvSpPr>
        <p:spPr>
          <a:xfrm>
            <a:off x="804672" y="1664208"/>
            <a:ext cx="5120640" cy="329184"/>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Project eligibility — all projects</a:t>
            </a:r>
            <a:endParaRPr lang="en-US" sz="1400" dirty="0">
              <a:latin typeface="+mn-lt"/>
            </a:endParaRPr>
          </a:p>
        </p:txBody>
      </p:sp>
      <p:sp>
        <p:nvSpPr>
          <p:cNvPr id="6" name="Text 4"/>
          <p:cNvSpPr/>
          <p:nvPr/>
        </p:nvSpPr>
        <p:spPr>
          <a:xfrm>
            <a:off x="804672" y="1975104"/>
            <a:ext cx="5120640" cy="274320"/>
          </a:xfrm>
          <a:prstGeom prst="rect">
            <a:avLst/>
          </a:prstGeom>
          <a:noFill/>
          <a:ln/>
        </p:spPr>
        <p:txBody>
          <a:bodyPr wrap="square" lIns="0" tIns="0" rIns="0" bIns="0" rtlCol="0" anchor="ctr"/>
          <a:lstStyle/>
          <a:p>
            <a:pPr marL="0" indent="0">
              <a:buNone/>
            </a:pPr>
            <a:r>
              <a:rPr lang="en-US" sz="1050" i="1" dirty="0">
                <a:solidFill>
                  <a:srgbClr val="5A6B70"/>
                </a:solidFill>
                <a:latin typeface="+mn-lt"/>
                <a:ea typeface="Calibri" pitchFamily="34" charset="-122"/>
                <a:cs typeface="Calibri" pitchFamily="34" charset="-120"/>
              </a:rPr>
              <a:t>Pass/fail; a fail means the project is rejected before scoring.</a:t>
            </a:r>
            <a:endParaRPr lang="en-US" sz="1050" dirty="0">
              <a:latin typeface="+mn-lt"/>
            </a:endParaRPr>
          </a:p>
        </p:txBody>
      </p:sp>
      <p:pic>
        <p:nvPicPr>
          <p:cNvPr id="7" name="Image 0" descr="preencoded.png"/>
          <p:cNvPicPr>
            <a:picLocks noChangeAspect="1"/>
          </p:cNvPicPr>
          <p:nvPr/>
        </p:nvPicPr>
        <p:blipFill>
          <a:blip r:embed="rId3"/>
          <a:stretch>
            <a:fillRect/>
          </a:stretch>
        </p:blipFill>
        <p:spPr>
          <a:xfrm>
            <a:off x="804672" y="2368296"/>
            <a:ext cx="182880" cy="182880"/>
          </a:xfrm>
          <a:prstGeom prst="rect">
            <a:avLst/>
          </a:prstGeom>
        </p:spPr>
      </p:pic>
      <p:sp>
        <p:nvSpPr>
          <p:cNvPr id="8" name="Text 5"/>
          <p:cNvSpPr/>
          <p:nvPr/>
        </p:nvSpPr>
        <p:spPr>
          <a:xfrm>
            <a:off x="1097280" y="2304288"/>
            <a:ext cx="4892040" cy="566928"/>
          </a:xfrm>
          <a:prstGeom prst="rect">
            <a:avLst/>
          </a:prstGeom>
          <a:noFill/>
          <a:ln/>
        </p:spPr>
        <p:txBody>
          <a:bodyPr wrap="square" lIns="0" tIns="0" rIns="0" bIns="0" rtlCol="0" anchor="t"/>
          <a:lstStyle/>
          <a:p>
            <a:pPr marL="0" indent="0">
              <a:lnSpc>
                <a:spcPct val="97000"/>
              </a:lnSpc>
              <a:buNone/>
            </a:pPr>
            <a:r>
              <a:rPr lang="en-US" sz="1080" dirty="0">
                <a:solidFill>
                  <a:srgbClr val="1F2A2E"/>
                </a:solidFill>
                <a:latin typeface="+mn-lt"/>
                <a:ea typeface="Calibri" pitchFamily="34" charset="-122"/>
                <a:cs typeface="Calibri" pitchFamily="34" charset="-120"/>
              </a:rPr>
              <a:t>Meets CoC Program eligibility; the population served qualifies</a:t>
            </a:r>
            <a:endParaRPr lang="en-US" sz="1080" dirty="0">
              <a:latin typeface="+mn-lt"/>
            </a:endParaRPr>
          </a:p>
        </p:txBody>
      </p:sp>
      <p:pic>
        <p:nvPicPr>
          <p:cNvPr id="9" name="Image 1" descr="preencoded.png"/>
          <p:cNvPicPr>
            <a:picLocks noChangeAspect="1"/>
          </p:cNvPicPr>
          <p:nvPr/>
        </p:nvPicPr>
        <p:blipFill>
          <a:blip r:embed="rId3"/>
          <a:stretch>
            <a:fillRect/>
          </a:stretch>
        </p:blipFill>
        <p:spPr>
          <a:xfrm>
            <a:off x="804672" y="2971800"/>
            <a:ext cx="182880" cy="182880"/>
          </a:xfrm>
          <a:prstGeom prst="rect">
            <a:avLst/>
          </a:prstGeom>
        </p:spPr>
      </p:pic>
      <p:sp>
        <p:nvSpPr>
          <p:cNvPr id="10" name="Text 6"/>
          <p:cNvSpPr/>
          <p:nvPr/>
        </p:nvSpPr>
        <p:spPr>
          <a:xfrm>
            <a:off x="1097280" y="2907792"/>
            <a:ext cx="4892040" cy="566928"/>
          </a:xfrm>
          <a:prstGeom prst="rect">
            <a:avLst/>
          </a:prstGeom>
          <a:noFill/>
          <a:ln/>
        </p:spPr>
        <p:txBody>
          <a:bodyPr wrap="square" lIns="0" tIns="0" rIns="0" bIns="0" rtlCol="0" anchor="t"/>
          <a:lstStyle/>
          <a:p>
            <a:pPr marL="0" indent="0">
              <a:lnSpc>
                <a:spcPct val="97000"/>
              </a:lnSpc>
              <a:buNone/>
            </a:pPr>
            <a:r>
              <a:rPr lang="en-US" sz="1080" dirty="0">
                <a:solidFill>
                  <a:srgbClr val="1F2A2E"/>
                </a:solidFill>
                <a:latin typeface="+mn-lt"/>
                <a:ea typeface="Calibri" pitchFamily="34" charset="-122"/>
                <a:cs typeface="Calibri" pitchFamily="34" charset="-120"/>
              </a:rPr>
              <a:t>Demonstrated financial &amp; management capacity to administer federal funds</a:t>
            </a:r>
            <a:endParaRPr lang="en-US" sz="1080" dirty="0">
              <a:latin typeface="+mn-lt"/>
            </a:endParaRPr>
          </a:p>
        </p:txBody>
      </p:sp>
      <p:pic>
        <p:nvPicPr>
          <p:cNvPr id="11" name="Image 2" descr="preencoded.png"/>
          <p:cNvPicPr>
            <a:picLocks noChangeAspect="1"/>
          </p:cNvPicPr>
          <p:nvPr/>
        </p:nvPicPr>
        <p:blipFill>
          <a:blip r:embed="rId3"/>
          <a:stretch>
            <a:fillRect/>
          </a:stretch>
        </p:blipFill>
        <p:spPr>
          <a:xfrm>
            <a:off x="804672" y="3575304"/>
            <a:ext cx="182880" cy="182880"/>
          </a:xfrm>
          <a:prstGeom prst="rect">
            <a:avLst/>
          </a:prstGeom>
        </p:spPr>
      </p:pic>
      <p:sp>
        <p:nvSpPr>
          <p:cNvPr id="12" name="Text 7"/>
          <p:cNvSpPr/>
          <p:nvPr/>
        </p:nvSpPr>
        <p:spPr>
          <a:xfrm>
            <a:off x="1097280" y="3511296"/>
            <a:ext cx="4892040" cy="566928"/>
          </a:xfrm>
          <a:prstGeom prst="rect">
            <a:avLst/>
          </a:prstGeom>
          <a:noFill/>
          <a:ln/>
        </p:spPr>
        <p:txBody>
          <a:bodyPr wrap="square" lIns="0" tIns="0" rIns="0" bIns="0" rtlCol="0" anchor="t"/>
          <a:lstStyle/>
          <a:p>
            <a:pPr marL="0" indent="0">
              <a:lnSpc>
                <a:spcPct val="97000"/>
              </a:lnSpc>
              <a:buNone/>
            </a:pPr>
            <a:r>
              <a:rPr lang="en-US" sz="1080" dirty="0">
                <a:solidFill>
                  <a:srgbClr val="1F2A2E"/>
                </a:solidFill>
                <a:latin typeface="+mn-lt"/>
                <a:ea typeface="Calibri" pitchFamily="34" charset="-122"/>
                <a:cs typeface="Calibri" pitchFamily="34" charset="-120"/>
              </a:rPr>
              <a:t>Participates in HMIS (or a comparable database for victim service providers)</a:t>
            </a:r>
            <a:endParaRPr lang="en-US" sz="1080" dirty="0">
              <a:latin typeface="+mn-lt"/>
            </a:endParaRPr>
          </a:p>
        </p:txBody>
      </p:sp>
      <p:pic>
        <p:nvPicPr>
          <p:cNvPr id="13" name="Image 3" descr="preencoded.png"/>
          <p:cNvPicPr>
            <a:picLocks noChangeAspect="1"/>
          </p:cNvPicPr>
          <p:nvPr/>
        </p:nvPicPr>
        <p:blipFill>
          <a:blip r:embed="rId3"/>
          <a:stretch>
            <a:fillRect/>
          </a:stretch>
        </p:blipFill>
        <p:spPr>
          <a:xfrm>
            <a:off x="804672" y="4178808"/>
            <a:ext cx="182880" cy="182880"/>
          </a:xfrm>
          <a:prstGeom prst="rect">
            <a:avLst/>
          </a:prstGeom>
        </p:spPr>
      </p:pic>
      <p:sp>
        <p:nvSpPr>
          <p:cNvPr id="14" name="Text 8"/>
          <p:cNvSpPr/>
          <p:nvPr/>
        </p:nvSpPr>
        <p:spPr>
          <a:xfrm>
            <a:off x="1097280" y="4114800"/>
            <a:ext cx="4892040" cy="566928"/>
          </a:xfrm>
          <a:prstGeom prst="rect">
            <a:avLst/>
          </a:prstGeom>
          <a:noFill/>
          <a:ln/>
        </p:spPr>
        <p:txBody>
          <a:bodyPr wrap="square" lIns="0" tIns="0" rIns="0" bIns="0" rtlCol="0" anchor="t"/>
          <a:lstStyle/>
          <a:p>
            <a:pPr marL="0" indent="0">
              <a:lnSpc>
                <a:spcPct val="97000"/>
              </a:lnSpc>
              <a:buNone/>
            </a:pPr>
            <a:r>
              <a:rPr lang="en-US" sz="1080" dirty="0">
                <a:solidFill>
                  <a:srgbClr val="1F2A2E"/>
                </a:solidFill>
                <a:latin typeface="+mn-lt"/>
                <a:ea typeface="Calibri" pitchFamily="34" charset="-122"/>
                <a:cs typeface="Calibri" pitchFamily="34" charset="-120"/>
              </a:rPr>
              <a:t>Submits all required certifications</a:t>
            </a:r>
            <a:endParaRPr lang="en-US" sz="1080" dirty="0">
              <a:latin typeface="+mn-lt"/>
            </a:endParaRPr>
          </a:p>
        </p:txBody>
      </p:sp>
      <p:pic>
        <p:nvPicPr>
          <p:cNvPr id="15" name="Image 4" descr="preencoded.png"/>
          <p:cNvPicPr>
            <a:picLocks noChangeAspect="1"/>
          </p:cNvPicPr>
          <p:nvPr/>
        </p:nvPicPr>
        <p:blipFill>
          <a:blip r:embed="rId3"/>
          <a:stretch>
            <a:fillRect/>
          </a:stretch>
        </p:blipFill>
        <p:spPr>
          <a:xfrm>
            <a:off x="804672" y="4782312"/>
            <a:ext cx="182880" cy="182880"/>
          </a:xfrm>
          <a:prstGeom prst="rect">
            <a:avLst/>
          </a:prstGeom>
        </p:spPr>
      </p:pic>
      <p:sp>
        <p:nvSpPr>
          <p:cNvPr id="16" name="Text 9"/>
          <p:cNvSpPr/>
          <p:nvPr/>
        </p:nvSpPr>
        <p:spPr>
          <a:xfrm>
            <a:off x="1097280" y="4718304"/>
            <a:ext cx="4892040" cy="566928"/>
          </a:xfrm>
          <a:prstGeom prst="rect">
            <a:avLst/>
          </a:prstGeom>
          <a:noFill/>
          <a:ln/>
        </p:spPr>
        <p:txBody>
          <a:bodyPr wrap="square" lIns="0" tIns="0" rIns="0" bIns="0" rtlCol="0" anchor="t"/>
          <a:lstStyle/>
          <a:p>
            <a:pPr marL="0" indent="0">
              <a:lnSpc>
                <a:spcPct val="97000"/>
              </a:lnSpc>
              <a:buNone/>
            </a:pPr>
            <a:r>
              <a:rPr lang="en-US" sz="1080" b="1" dirty="0">
                <a:solidFill>
                  <a:srgbClr val="1F2A2E"/>
                </a:solidFill>
                <a:latin typeface="+mn-lt"/>
                <a:ea typeface="Calibri" pitchFamily="34" charset="-122"/>
                <a:cs typeface="Calibri" pitchFamily="34" charset="-120"/>
              </a:rPr>
              <a:t>NEW</a:t>
            </a:r>
            <a:r>
              <a:rPr lang="en-US" sz="1080" dirty="0">
                <a:solidFill>
                  <a:srgbClr val="1F2A2E"/>
                </a:solidFill>
                <a:latin typeface="+mn-lt"/>
                <a:ea typeface="Calibri" pitchFamily="34" charset="-122"/>
                <a:cs typeface="Calibri" pitchFamily="34" charset="-120"/>
              </a:rPr>
              <a:t>: Affirms: no “illegal racial discrimination;” will not operate drug injection / “safe consumption” sites</a:t>
            </a:r>
            <a:endParaRPr lang="en-US" sz="1080" dirty="0">
              <a:latin typeface="+mn-lt"/>
            </a:endParaRPr>
          </a:p>
        </p:txBody>
      </p:sp>
      <p:pic>
        <p:nvPicPr>
          <p:cNvPr id="17" name="Image 5" descr="preencoded.png"/>
          <p:cNvPicPr>
            <a:picLocks noChangeAspect="1"/>
          </p:cNvPicPr>
          <p:nvPr/>
        </p:nvPicPr>
        <p:blipFill>
          <a:blip r:embed="rId3"/>
          <a:stretch>
            <a:fillRect/>
          </a:stretch>
        </p:blipFill>
        <p:spPr>
          <a:xfrm>
            <a:off x="804672" y="5385816"/>
            <a:ext cx="182880" cy="182880"/>
          </a:xfrm>
          <a:prstGeom prst="rect">
            <a:avLst/>
          </a:prstGeom>
        </p:spPr>
      </p:pic>
      <p:sp>
        <p:nvSpPr>
          <p:cNvPr id="18" name="Text 10"/>
          <p:cNvSpPr/>
          <p:nvPr/>
        </p:nvSpPr>
        <p:spPr>
          <a:xfrm>
            <a:off x="1097280" y="5321808"/>
            <a:ext cx="4892040" cy="566928"/>
          </a:xfrm>
          <a:prstGeom prst="rect">
            <a:avLst/>
          </a:prstGeom>
          <a:noFill/>
          <a:ln/>
        </p:spPr>
        <p:txBody>
          <a:bodyPr wrap="square" lIns="0" tIns="0" rIns="0" bIns="0" rtlCol="0" anchor="t"/>
          <a:lstStyle/>
          <a:p>
            <a:pPr marL="0" indent="0">
              <a:lnSpc>
                <a:spcPct val="97000"/>
              </a:lnSpc>
              <a:buNone/>
            </a:pPr>
            <a:r>
              <a:rPr lang="en-US" sz="1080" b="1" dirty="0">
                <a:solidFill>
                  <a:srgbClr val="1F2A2E"/>
                </a:solidFill>
                <a:latin typeface="+mn-lt"/>
                <a:ea typeface="Calibri" pitchFamily="34" charset="-122"/>
                <a:cs typeface="Calibri" pitchFamily="34" charset="-120"/>
              </a:rPr>
              <a:t>NEW</a:t>
            </a:r>
            <a:r>
              <a:rPr lang="en-US" sz="1080" dirty="0">
                <a:solidFill>
                  <a:srgbClr val="1F2A2E"/>
                </a:solidFill>
                <a:latin typeface="+mn-lt"/>
                <a:ea typeface="Calibri" pitchFamily="34" charset="-122"/>
                <a:cs typeface="Calibri" pitchFamily="34" charset="-120"/>
              </a:rPr>
              <a:t>: HUD reserves the right to verify past performance and eligibility</a:t>
            </a:r>
            <a:endParaRPr lang="en-US" sz="1080" dirty="0">
              <a:latin typeface="+mn-lt"/>
            </a:endParaRPr>
          </a:p>
        </p:txBody>
      </p:sp>
      <p:sp>
        <p:nvSpPr>
          <p:cNvPr id="19" name="Shape 11"/>
          <p:cNvSpPr/>
          <p:nvPr/>
        </p:nvSpPr>
        <p:spPr>
          <a:xfrm>
            <a:off x="6355080" y="1481328"/>
            <a:ext cx="5257800" cy="2194560"/>
          </a:xfrm>
          <a:prstGeom prst="roundRect">
            <a:avLst>
              <a:gd name="adj" fmla="val 4167"/>
            </a:avLst>
          </a:prstGeom>
          <a:solidFill>
            <a:srgbClr val="F6F2EA"/>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0" name="Text 12"/>
          <p:cNvSpPr/>
          <p:nvPr/>
        </p:nvSpPr>
        <p:spPr>
          <a:xfrm>
            <a:off x="6611112" y="1645920"/>
            <a:ext cx="4754880" cy="310896"/>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Renewal project threshold</a:t>
            </a:r>
            <a:endParaRPr lang="en-US" sz="1350" dirty="0">
              <a:latin typeface="+mn-lt"/>
            </a:endParaRPr>
          </a:p>
        </p:txBody>
      </p:sp>
      <p:sp>
        <p:nvSpPr>
          <p:cNvPr id="21" name="Text 13"/>
          <p:cNvSpPr/>
          <p:nvPr/>
        </p:nvSpPr>
        <p:spPr>
          <a:xfrm>
            <a:off x="6611112" y="1993392"/>
            <a:ext cx="4800600" cy="1554480"/>
          </a:xfrm>
          <a:prstGeom prst="rect">
            <a:avLst/>
          </a:prstGeom>
          <a:noFill/>
          <a:ln/>
        </p:spPr>
        <p:txBody>
          <a:bodyPr wrap="square" lIns="0" tIns="0" rIns="0" bIns="0" rtlCol="0" anchor="t"/>
          <a:lstStyle/>
          <a:p>
            <a:pPr marL="0" indent="0">
              <a:lnSpc>
                <a:spcPct val="100000"/>
              </a:lnSpc>
              <a:buNone/>
            </a:pPr>
            <a:r>
              <a:rPr lang="en-US" sz="1100" dirty="0">
                <a:solidFill>
                  <a:srgbClr val="1F2A2E"/>
                </a:solidFill>
                <a:latin typeface="+mn-lt"/>
                <a:ea typeface="Calibri" pitchFamily="34" charset="-122"/>
                <a:cs typeface="Calibri" pitchFamily="34" charset="-120"/>
              </a:rPr>
              <a:t>Judged on eLOCCS, APRs, and HUD field-office input: performance against grant goals, timeliness and drawdowns, participant self-sufficiency, grant-management concerns, and resolution of monitoring findings.</a:t>
            </a:r>
            <a:endParaRPr lang="en-US" sz="1100" dirty="0">
              <a:latin typeface="+mn-lt"/>
            </a:endParaRPr>
          </a:p>
        </p:txBody>
      </p:sp>
      <p:sp>
        <p:nvSpPr>
          <p:cNvPr id="22" name="Shape 14"/>
          <p:cNvSpPr/>
          <p:nvPr/>
        </p:nvSpPr>
        <p:spPr>
          <a:xfrm>
            <a:off x="6355080" y="3813048"/>
            <a:ext cx="5257800" cy="2194560"/>
          </a:xfrm>
          <a:prstGeom prst="roundRect">
            <a:avLst>
              <a:gd name="adj" fmla="val 4167"/>
            </a:avLst>
          </a:prstGeom>
          <a:solidFill>
            <a:srgbClr val="F6F2EA"/>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3" name="Text 15"/>
          <p:cNvSpPr/>
          <p:nvPr/>
        </p:nvSpPr>
        <p:spPr>
          <a:xfrm>
            <a:off x="6611112" y="3977640"/>
            <a:ext cx="4754880" cy="310896"/>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New project threshold</a:t>
            </a:r>
            <a:endParaRPr lang="en-US" sz="1350" dirty="0">
              <a:latin typeface="+mn-lt"/>
            </a:endParaRPr>
          </a:p>
        </p:txBody>
      </p:sp>
      <p:sp>
        <p:nvSpPr>
          <p:cNvPr id="24" name="Text 16"/>
          <p:cNvSpPr/>
          <p:nvPr/>
        </p:nvSpPr>
        <p:spPr>
          <a:xfrm>
            <a:off x="6611112" y="4325112"/>
            <a:ext cx="4800600" cy="1554480"/>
          </a:xfrm>
          <a:prstGeom prst="rect">
            <a:avLst/>
          </a:prstGeom>
          <a:noFill/>
          <a:ln/>
        </p:spPr>
        <p:txBody>
          <a:bodyPr wrap="square" lIns="0" tIns="0" rIns="0" bIns="0" rtlCol="0" anchor="t"/>
          <a:lstStyle/>
          <a:p>
            <a:pPr marL="0" indent="0">
              <a:lnSpc>
                <a:spcPct val="100000"/>
              </a:lnSpc>
              <a:buNone/>
            </a:pPr>
            <a:r>
              <a:rPr lang="en-US" sz="1100" dirty="0">
                <a:solidFill>
                  <a:srgbClr val="1F2A2E"/>
                </a:solidFill>
                <a:latin typeface="+mn-lt"/>
                <a:ea typeface="Calibri" pitchFamily="34" charset="-122"/>
                <a:cs typeface="Calibri" pitchFamily="34" charset="-120"/>
              </a:rPr>
              <a:t>Project-quality criteria by project type — the project must earn enough points to pass. All new types are reviewed for reasonableness of cost and for leveraging of mainstream programs (e.g., Medicaid, SSI).</a:t>
            </a:r>
            <a:endParaRPr lang="en-US" sz="11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STEP 2 — THE CoC SCORE</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Merit Review — 200 Points</a:t>
            </a:r>
            <a:endParaRPr lang="en-US" sz="3000" dirty="0">
              <a:latin typeface="+mj-lt"/>
            </a:endParaRPr>
          </a:p>
        </p:txBody>
      </p:sp>
      <p:sp>
        <p:nvSpPr>
          <p:cNvPr id="4" name="Text 2"/>
          <p:cNvSpPr/>
          <p:nvPr/>
        </p:nvSpPr>
        <p:spPr>
          <a:xfrm>
            <a:off x="548640" y="1481328"/>
            <a:ext cx="5486400" cy="310896"/>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Point weighting</a:t>
            </a:r>
            <a:endParaRPr lang="en-US" sz="1400" dirty="0">
              <a:latin typeface="+mn-lt"/>
            </a:endParaRPr>
          </a:p>
        </p:txBody>
      </p:sp>
      <p:sp>
        <p:nvSpPr>
          <p:cNvPr id="5" name="Text 3"/>
          <p:cNvSpPr/>
          <p:nvPr/>
        </p:nvSpPr>
        <p:spPr>
          <a:xfrm>
            <a:off x="548640" y="1920240"/>
            <a:ext cx="5577840" cy="274320"/>
          </a:xfrm>
          <a:prstGeom prst="rect">
            <a:avLst/>
          </a:prstGeom>
          <a:noFill/>
          <a:ln/>
        </p:spPr>
        <p:txBody>
          <a:bodyPr wrap="square" lIns="0" tIns="0" rIns="0" bIns="0" rtlCol="0" anchor="ctr"/>
          <a:lstStyle/>
          <a:p>
            <a:pPr marL="0" indent="0">
              <a:buNone/>
            </a:pPr>
            <a:r>
              <a:rPr lang="en-US" sz="1150" dirty="0">
                <a:solidFill>
                  <a:srgbClr val="1F2A2E"/>
                </a:solidFill>
                <a:latin typeface="+mn-lt"/>
                <a:ea typeface="Calibri" pitchFamily="34" charset="-122"/>
                <a:cs typeface="Calibri" pitchFamily="34" charset="-120"/>
              </a:rPr>
              <a:t>CoC Coordination &amp; Engagement</a:t>
            </a:r>
            <a:endParaRPr lang="en-US" sz="1150" dirty="0">
              <a:latin typeface="+mn-lt"/>
            </a:endParaRPr>
          </a:p>
        </p:txBody>
      </p:sp>
      <p:sp>
        <p:nvSpPr>
          <p:cNvPr id="6" name="Shape 4"/>
          <p:cNvSpPr/>
          <p:nvPr/>
        </p:nvSpPr>
        <p:spPr>
          <a:xfrm>
            <a:off x="548640" y="2212848"/>
            <a:ext cx="5486400" cy="310896"/>
          </a:xfrm>
          <a:prstGeom prst="roundRect">
            <a:avLst>
              <a:gd name="adj" fmla="val 11765"/>
            </a:avLst>
          </a:prstGeom>
          <a:solidFill>
            <a:srgbClr val="E4ECED"/>
          </a:solidFill>
          <a:ln/>
        </p:spPr>
        <p:txBody>
          <a:bodyPr/>
          <a:lstStyle/>
          <a:p>
            <a:endParaRPr lang="en-US">
              <a:latin typeface="+mn-lt"/>
            </a:endParaRPr>
          </a:p>
        </p:txBody>
      </p:sp>
      <p:sp>
        <p:nvSpPr>
          <p:cNvPr id="7" name="Shape 5"/>
          <p:cNvSpPr/>
          <p:nvPr/>
        </p:nvSpPr>
        <p:spPr>
          <a:xfrm>
            <a:off x="548640" y="2212848"/>
            <a:ext cx="3346704" cy="310896"/>
          </a:xfrm>
          <a:prstGeom prst="roundRect">
            <a:avLst>
              <a:gd name="adj" fmla="val 11765"/>
            </a:avLst>
          </a:prstGeom>
          <a:solidFill>
            <a:srgbClr val="134E5E"/>
          </a:solidFill>
          <a:ln/>
        </p:spPr>
        <p:txBody>
          <a:bodyPr/>
          <a:lstStyle/>
          <a:p>
            <a:endParaRPr lang="en-US">
              <a:latin typeface="+mn-lt"/>
            </a:endParaRPr>
          </a:p>
        </p:txBody>
      </p:sp>
      <p:sp>
        <p:nvSpPr>
          <p:cNvPr id="8" name="Text 6"/>
          <p:cNvSpPr/>
          <p:nvPr/>
        </p:nvSpPr>
        <p:spPr>
          <a:xfrm>
            <a:off x="6172200" y="2194560"/>
            <a:ext cx="731520" cy="310896"/>
          </a:xfrm>
          <a:prstGeom prst="rect">
            <a:avLst/>
          </a:prstGeom>
          <a:noFill/>
          <a:ln/>
        </p:spPr>
        <p:txBody>
          <a:bodyPr wrap="square" lIns="0" tIns="0" rIns="0" bIns="0" rtlCol="0" anchor="ctr"/>
          <a:lstStyle/>
          <a:p>
            <a:pPr marL="0" indent="0">
              <a:buNone/>
            </a:pPr>
            <a:r>
              <a:rPr lang="en-US" sz="1700" b="1" dirty="0">
                <a:solidFill>
                  <a:srgbClr val="134E5E"/>
                </a:solidFill>
                <a:latin typeface="+mn-lt"/>
                <a:ea typeface="Cambria" pitchFamily="34" charset="-122"/>
                <a:cs typeface="Cambria" pitchFamily="34" charset="-120"/>
              </a:rPr>
              <a:t>122</a:t>
            </a:r>
            <a:endParaRPr lang="en-US" sz="1700" dirty="0">
              <a:latin typeface="+mn-lt"/>
            </a:endParaRPr>
          </a:p>
        </p:txBody>
      </p:sp>
      <p:sp>
        <p:nvSpPr>
          <p:cNvPr id="9" name="Text 7"/>
          <p:cNvSpPr/>
          <p:nvPr/>
        </p:nvSpPr>
        <p:spPr>
          <a:xfrm>
            <a:off x="548640" y="2761488"/>
            <a:ext cx="5577840" cy="274320"/>
          </a:xfrm>
          <a:prstGeom prst="rect">
            <a:avLst/>
          </a:prstGeom>
          <a:noFill/>
          <a:ln/>
        </p:spPr>
        <p:txBody>
          <a:bodyPr wrap="square" lIns="0" tIns="0" rIns="0" bIns="0" rtlCol="0" anchor="ctr"/>
          <a:lstStyle/>
          <a:p>
            <a:pPr marL="0" indent="0">
              <a:buNone/>
            </a:pPr>
            <a:r>
              <a:rPr lang="en-US" sz="1150" dirty="0">
                <a:solidFill>
                  <a:srgbClr val="1F2A2E"/>
                </a:solidFill>
                <a:latin typeface="+mn-lt"/>
                <a:ea typeface="Calibri" pitchFamily="34" charset="-122"/>
                <a:cs typeface="Calibri" pitchFamily="34" charset="-120"/>
              </a:rPr>
              <a:t>System Performance</a:t>
            </a:r>
            <a:endParaRPr lang="en-US" sz="1150" dirty="0">
              <a:latin typeface="+mn-lt"/>
            </a:endParaRPr>
          </a:p>
        </p:txBody>
      </p:sp>
      <p:sp>
        <p:nvSpPr>
          <p:cNvPr id="10" name="Shape 8"/>
          <p:cNvSpPr/>
          <p:nvPr/>
        </p:nvSpPr>
        <p:spPr>
          <a:xfrm>
            <a:off x="548640" y="3054096"/>
            <a:ext cx="5486400" cy="310896"/>
          </a:xfrm>
          <a:prstGeom prst="roundRect">
            <a:avLst>
              <a:gd name="adj" fmla="val 11765"/>
            </a:avLst>
          </a:prstGeom>
          <a:solidFill>
            <a:srgbClr val="E4ECED"/>
          </a:solidFill>
          <a:ln/>
        </p:spPr>
        <p:txBody>
          <a:bodyPr/>
          <a:lstStyle/>
          <a:p>
            <a:endParaRPr lang="en-US">
              <a:latin typeface="+mn-lt"/>
            </a:endParaRPr>
          </a:p>
        </p:txBody>
      </p:sp>
      <p:sp>
        <p:nvSpPr>
          <p:cNvPr id="11" name="Shape 9"/>
          <p:cNvSpPr/>
          <p:nvPr/>
        </p:nvSpPr>
        <p:spPr>
          <a:xfrm>
            <a:off x="548640" y="3054096"/>
            <a:ext cx="1755648" cy="310896"/>
          </a:xfrm>
          <a:prstGeom prst="roundRect">
            <a:avLst>
              <a:gd name="adj" fmla="val 11765"/>
            </a:avLst>
          </a:prstGeom>
          <a:solidFill>
            <a:srgbClr val="1C7A8C"/>
          </a:solidFill>
          <a:ln/>
        </p:spPr>
        <p:txBody>
          <a:bodyPr/>
          <a:lstStyle/>
          <a:p>
            <a:endParaRPr lang="en-US">
              <a:latin typeface="+mn-lt"/>
            </a:endParaRPr>
          </a:p>
        </p:txBody>
      </p:sp>
      <p:sp>
        <p:nvSpPr>
          <p:cNvPr id="12" name="Text 10"/>
          <p:cNvSpPr/>
          <p:nvPr/>
        </p:nvSpPr>
        <p:spPr>
          <a:xfrm>
            <a:off x="6172200" y="3035808"/>
            <a:ext cx="731520" cy="310896"/>
          </a:xfrm>
          <a:prstGeom prst="rect">
            <a:avLst/>
          </a:prstGeom>
          <a:noFill/>
          <a:ln/>
        </p:spPr>
        <p:txBody>
          <a:bodyPr wrap="square" lIns="0" tIns="0" rIns="0" bIns="0" rtlCol="0" anchor="ctr"/>
          <a:lstStyle/>
          <a:p>
            <a:pPr marL="0" indent="0">
              <a:buNone/>
            </a:pPr>
            <a:r>
              <a:rPr lang="en-US" sz="1700" b="1" dirty="0">
                <a:solidFill>
                  <a:srgbClr val="1C7A8C"/>
                </a:solidFill>
                <a:latin typeface="+mn-lt"/>
                <a:ea typeface="Cambria" pitchFamily="34" charset="-122"/>
                <a:cs typeface="Cambria" pitchFamily="34" charset="-120"/>
              </a:rPr>
              <a:t>64</a:t>
            </a:r>
            <a:endParaRPr lang="en-US" sz="1700" dirty="0">
              <a:latin typeface="+mn-lt"/>
            </a:endParaRPr>
          </a:p>
        </p:txBody>
      </p:sp>
      <p:sp>
        <p:nvSpPr>
          <p:cNvPr id="13" name="Text 11"/>
          <p:cNvSpPr/>
          <p:nvPr/>
        </p:nvSpPr>
        <p:spPr>
          <a:xfrm>
            <a:off x="548640" y="3602736"/>
            <a:ext cx="5577840" cy="274320"/>
          </a:xfrm>
          <a:prstGeom prst="rect">
            <a:avLst/>
          </a:prstGeom>
          <a:noFill/>
          <a:ln/>
        </p:spPr>
        <p:txBody>
          <a:bodyPr wrap="square" lIns="0" tIns="0" rIns="0" bIns="0" rtlCol="0" anchor="ctr"/>
          <a:lstStyle/>
          <a:p>
            <a:pPr marL="0" indent="0">
              <a:buNone/>
            </a:pPr>
            <a:r>
              <a:rPr lang="en-US" sz="1150" dirty="0">
                <a:solidFill>
                  <a:srgbClr val="1F2A2E"/>
                </a:solidFill>
                <a:latin typeface="+mn-lt"/>
                <a:ea typeface="Calibri" pitchFamily="34" charset="-122"/>
                <a:cs typeface="Calibri" pitchFamily="34" charset="-120"/>
              </a:rPr>
              <a:t>Project Capacity, Review &amp; Ranking</a:t>
            </a:r>
            <a:endParaRPr lang="en-US" sz="1150" dirty="0">
              <a:latin typeface="+mn-lt"/>
            </a:endParaRPr>
          </a:p>
        </p:txBody>
      </p:sp>
      <p:sp>
        <p:nvSpPr>
          <p:cNvPr id="14" name="Shape 12"/>
          <p:cNvSpPr/>
          <p:nvPr/>
        </p:nvSpPr>
        <p:spPr>
          <a:xfrm>
            <a:off x="548640" y="3895344"/>
            <a:ext cx="5486400" cy="310896"/>
          </a:xfrm>
          <a:prstGeom prst="roundRect">
            <a:avLst>
              <a:gd name="adj" fmla="val 11765"/>
            </a:avLst>
          </a:prstGeom>
          <a:solidFill>
            <a:srgbClr val="E4ECED"/>
          </a:solidFill>
          <a:ln/>
        </p:spPr>
        <p:txBody>
          <a:bodyPr/>
          <a:lstStyle/>
          <a:p>
            <a:endParaRPr lang="en-US">
              <a:latin typeface="+mn-lt"/>
            </a:endParaRPr>
          </a:p>
        </p:txBody>
      </p:sp>
      <p:sp>
        <p:nvSpPr>
          <p:cNvPr id="15" name="Shape 13"/>
          <p:cNvSpPr/>
          <p:nvPr/>
        </p:nvSpPr>
        <p:spPr>
          <a:xfrm>
            <a:off x="548640" y="3895344"/>
            <a:ext cx="457200" cy="310896"/>
          </a:xfrm>
          <a:prstGeom prst="roundRect">
            <a:avLst>
              <a:gd name="adj" fmla="val 11765"/>
            </a:avLst>
          </a:prstGeom>
          <a:solidFill>
            <a:srgbClr val="5C8A6E"/>
          </a:solidFill>
          <a:ln/>
        </p:spPr>
        <p:txBody>
          <a:bodyPr/>
          <a:lstStyle/>
          <a:p>
            <a:endParaRPr lang="en-US">
              <a:latin typeface="+mn-lt"/>
            </a:endParaRPr>
          </a:p>
        </p:txBody>
      </p:sp>
      <p:sp>
        <p:nvSpPr>
          <p:cNvPr id="16" name="Text 14"/>
          <p:cNvSpPr/>
          <p:nvPr/>
        </p:nvSpPr>
        <p:spPr>
          <a:xfrm>
            <a:off x="6172200" y="3877056"/>
            <a:ext cx="731520" cy="310896"/>
          </a:xfrm>
          <a:prstGeom prst="rect">
            <a:avLst/>
          </a:prstGeom>
          <a:noFill/>
          <a:ln/>
        </p:spPr>
        <p:txBody>
          <a:bodyPr wrap="square" lIns="0" tIns="0" rIns="0" bIns="0" rtlCol="0" anchor="ctr"/>
          <a:lstStyle/>
          <a:p>
            <a:pPr marL="0" indent="0">
              <a:buNone/>
            </a:pPr>
            <a:r>
              <a:rPr lang="en-US" sz="1700" b="1" dirty="0">
                <a:solidFill>
                  <a:srgbClr val="5C8A6E"/>
                </a:solidFill>
                <a:latin typeface="+mn-lt"/>
                <a:ea typeface="Cambria" pitchFamily="34" charset="-122"/>
                <a:cs typeface="Cambria" pitchFamily="34" charset="-120"/>
              </a:rPr>
              <a:t>14</a:t>
            </a:r>
            <a:endParaRPr lang="en-US" sz="1700" dirty="0">
              <a:latin typeface="+mn-lt"/>
            </a:endParaRPr>
          </a:p>
        </p:txBody>
      </p:sp>
      <p:sp>
        <p:nvSpPr>
          <p:cNvPr id="17" name="Text 15"/>
          <p:cNvSpPr/>
          <p:nvPr/>
        </p:nvSpPr>
        <p:spPr>
          <a:xfrm>
            <a:off x="548640" y="4489704"/>
            <a:ext cx="6035040" cy="457200"/>
          </a:xfrm>
          <a:prstGeom prst="rect">
            <a:avLst/>
          </a:prstGeom>
          <a:noFill/>
          <a:ln/>
        </p:spPr>
        <p:txBody>
          <a:bodyPr wrap="square" lIns="0" tIns="0" rIns="0" bIns="0" rtlCol="0" anchor="t"/>
          <a:lstStyle/>
          <a:p>
            <a:pPr marL="0" indent="0">
              <a:lnSpc>
                <a:spcPct val="100000"/>
              </a:lnSpc>
              <a:buNone/>
            </a:pPr>
            <a:r>
              <a:rPr lang="en-US" sz="1150" b="1" dirty="0">
                <a:solidFill>
                  <a:srgbClr val="134E5E"/>
                </a:solidFill>
                <a:latin typeface="+mn-lt"/>
                <a:ea typeface="Calibri" pitchFamily="34" charset="-122"/>
                <a:cs typeface="Calibri" pitchFamily="34" charset="-120"/>
              </a:rPr>
              <a:t>Plus 20 bonus points:  </a:t>
            </a:r>
            <a:r>
              <a:rPr lang="en-US" sz="1150" dirty="0">
                <a:solidFill>
                  <a:srgbClr val="1F2A2E"/>
                </a:solidFill>
                <a:latin typeface="+mn-lt"/>
                <a:ea typeface="Calibri" pitchFamily="34" charset="-122"/>
                <a:cs typeface="Calibri" pitchFamily="34" charset="-120"/>
              </a:rPr>
              <a:t>up to 6 for CoC Merger or UFA, and up to 14 Policy Initiative Preference points.</a:t>
            </a:r>
            <a:endParaRPr lang="en-US" sz="1150" dirty="0">
              <a:latin typeface="+mn-lt"/>
            </a:endParaRPr>
          </a:p>
        </p:txBody>
      </p:sp>
      <p:sp>
        <p:nvSpPr>
          <p:cNvPr id="18" name="Shape 16"/>
          <p:cNvSpPr/>
          <p:nvPr/>
        </p:nvSpPr>
        <p:spPr>
          <a:xfrm>
            <a:off x="6858000" y="1481328"/>
            <a:ext cx="4754880" cy="4526280"/>
          </a:xfrm>
          <a:prstGeom prst="roundRect">
            <a:avLst>
              <a:gd name="adj" fmla="val 2020"/>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9" name="Text 17"/>
          <p:cNvSpPr/>
          <p:nvPr/>
        </p:nvSpPr>
        <p:spPr>
          <a:xfrm>
            <a:off x="7132320" y="1664208"/>
            <a:ext cx="4206240" cy="329184"/>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Criteria HUD emphasizes</a:t>
            </a:r>
            <a:endParaRPr lang="en-US" sz="1400" dirty="0">
              <a:latin typeface="+mn-lt"/>
            </a:endParaRPr>
          </a:p>
        </p:txBody>
      </p:sp>
      <p:pic>
        <p:nvPicPr>
          <p:cNvPr id="20" name="Image 0" descr="preencoded.png"/>
          <p:cNvPicPr>
            <a:picLocks noChangeAspect="1"/>
          </p:cNvPicPr>
          <p:nvPr/>
        </p:nvPicPr>
        <p:blipFill>
          <a:blip r:embed="rId3"/>
          <a:stretch>
            <a:fillRect/>
          </a:stretch>
        </p:blipFill>
        <p:spPr>
          <a:xfrm>
            <a:off x="7132320" y="2139696"/>
            <a:ext cx="182880" cy="182880"/>
          </a:xfrm>
          <a:prstGeom prst="rect">
            <a:avLst/>
          </a:prstGeom>
        </p:spPr>
      </p:pic>
      <p:sp>
        <p:nvSpPr>
          <p:cNvPr id="21" name="Text 18"/>
          <p:cNvSpPr/>
          <p:nvPr/>
        </p:nvSpPr>
        <p:spPr>
          <a:xfrm>
            <a:off x="7424928" y="2066544"/>
            <a:ext cx="4023360" cy="676656"/>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Reductions in PIT counts since 2024; reducing encampments / people in encampments</a:t>
            </a:r>
            <a:endParaRPr lang="en-US" sz="1080" dirty="0">
              <a:latin typeface="+mn-lt"/>
            </a:endParaRPr>
          </a:p>
        </p:txBody>
      </p:sp>
      <p:pic>
        <p:nvPicPr>
          <p:cNvPr id="22" name="Image 1" descr="preencoded.png"/>
          <p:cNvPicPr>
            <a:picLocks noChangeAspect="1"/>
          </p:cNvPicPr>
          <p:nvPr/>
        </p:nvPicPr>
        <p:blipFill>
          <a:blip r:embed="rId3"/>
          <a:stretch>
            <a:fillRect/>
          </a:stretch>
        </p:blipFill>
        <p:spPr>
          <a:xfrm>
            <a:off x="7132320" y="2779776"/>
            <a:ext cx="182880" cy="182880"/>
          </a:xfrm>
          <a:prstGeom prst="rect">
            <a:avLst/>
          </a:prstGeom>
        </p:spPr>
      </p:pic>
      <p:sp>
        <p:nvSpPr>
          <p:cNvPr id="23" name="Text 19"/>
          <p:cNvSpPr/>
          <p:nvPr/>
        </p:nvSpPr>
        <p:spPr>
          <a:xfrm>
            <a:off x="7424928" y="2706624"/>
            <a:ext cx="4023360" cy="676656"/>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Exits to unsubsidized housing (goal: at least 20%)</a:t>
            </a:r>
            <a:endParaRPr lang="en-US" sz="1080" dirty="0">
              <a:latin typeface="+mn-lt"/>
            </a:endParaRPr>
          </a:p>
        </p:txBody>
      </p:sp>
      <p:pic>
        <p:nvPicPr>
          <p:cNvPr id="24" name="Image 2" descr="preencoded.png"/>
          <p:cNvPicPr>
            <a:picLocks noChangeAspect="1"/>
          </p:cNvPicPr>
          <p:nvPr/>
        </p:nvPicPr>
        <p:blipFill>
          <a:blip r:embed="rId3"/>
          <a:stretch>
            <a:fillRect/>
          </a:stretch>
        </p:blipFill>
        <p:spPr>
          <a:xfrm>
            <a:off x="7132320" y="3419856"/>
            <a:ext cx="182880" cy="182880"/>
          </a:xfrm>
          <a:prstGeom prst="rect">
            <a:avLst/>
          </a:prstGeom>
        </p:spPr>
      </p:pic>
      <p:sp>
        <p:nvSpPr>
          <p:cNvPr id="25" name="Text 20"/>
          <p:cNvSpPr/>
          <p:nvPr/>
        </p:nvSpPr>
        <p:spPr>
          <a:xfrm>
            <a:off x="7424928" y="3346704"/>
            <a:ext cx="4023360" cy="676656"/>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Income growth from employment only — not benefits like SSI</a:t>
            </a:r>
            <a:endParaRPr lang="en-US" sz="1080" dirty="0">
              <a:latin typeface="+mn-lt"/>
            </a:endParaRPr>
          </a:p>
        </p:txBody>
      </p:sp>
      <p:pic>
        <p:nvPicPr>
          <p:cNvPr id="26" name="Image 3" descr="preencoded.png"/>
          <p:cNvPicPr>
            <a:picLocks noChangeAspect="1"/>
          </p:cNvPicPr>
          <p:nvPr/>
        </p:nvPicPr>
        <p:blipFill>
          <a:blip r:embed="rId3"/>
          <a:stretch>
            <a:fillRect/>
          </a:stretch>
        </p:blipFill>
        <p:spPr>
          <a:xfrm>
            <a:off x="7132320" y="4059936"/>
            <a:ext cx="182880" cy="182880"/>
          </a:xfrm>
          <a:prstGeom prst="rect">
            <a:avLst/>
          </a:prstGeom>
        </p:spPr>
      </p:pic>
      <p:sp>
        <p:nvSpPr>
          <p:cNvPr id="27" name="Text 21"/>
          <p:cNvSpPr/>
          <p:nvPr/>
        </p:nvSpPr>
        <p:spPr>
          <a:xfrm>
            <a:off x="7424928" y="3986784"/>
            <a:ext cx="4023360" cy="676656"/>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Availability of treatment/recovery; participation requirements; civil commitment partnerships</a:t>
            </a:r>
            <a:endParaRPr lang="en-US" sz="1080" dirty="0">
              <a:latin typeface="+mn-lt"/>
            </a:endParaRPr>
          </a:p>
        </p:txBody>
      </p:sp>
      <p:pic>
        <p:nvPicPr>
          <p:cNvPr id="28" name="Image 4" descr="preencoded.png"/>
          <p:cNvPicPr>
            <a:picLocks noChangeAspect="1"/>
          </p:cNvPicPr>
          <p:nvPr/>
        </p:nvPicPr>
        <p:blipFill>
          <a:blip r:embed="rId3"/>
          <a:stretch>
            <a:fillRect/>
          </a:stretch>
        </p:blipFill>
        <p:spPr>
          <a:xfrm>
            <a:off x="7132320" y="4700016"/>
            <a:ext cx="182880" cy="182880"/>
          </a:xfrm>
          <a:prstGeom prst="rect">
            <a:avLst/>
          </a:prstGeom>
        </p:spPr>
      </p:pic>
      <p:sp>
        <p:nvSpPr>
          <p:cNvPr id="29" name="Text 22"/>
          <p:cNvSpPr/>
          <p:nvPr/>
        </p:nvSpPr>
        <p:spPr>
          <a:xfrm>
            <a:off x="7424928" y="4626864"/>
            <a:ext cx="4023360" cy="676656"/>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Coordination with law enforcement and first responders</a:t>
            </a:r>
            <a:endParaRPr lang="en-US" sz="1080" dirty="0">
              <a:latin typeface="+mn-lt"/>
            </a:endParaRPr>
          </a:p>
        </p:txBody>
      </p:sp>
      <p:pic>
        <p:nvPicPr>
          <p:cNvPr id="30" name="Image 5" descr="preencoded.png"/>
          <p:cNvPicPr>
            <a:picLocks noChangeAspect="1"/>
          </p:cNvPicPr>
          <p:nvPr/>
        </p:nvPicPr>
        <p:blipFill>
          <a:blip r:embed="rId3"/>
          <a:stretch>
            <a:fillRect/>
          </a:stretch>
        </p:blipFill>
        <p:spPr>
          <a:xfrm>
            <a:off x="7132320" y="5340096"/>
            <a:ext cx="182880" cy="182880"/>
          </a:xfrm>
          <a:prstGeom prst="rect">
            <a:avLst/>
          </a:prstGeom>
        </p:spPr>
      </p:pic>
      <p:sp>
        <p:nvSpPr>
          <p:cNvPr id="31" name="Text 23"/>
          <p:cNvSpPr/>
          <p:nvPr/>
        </p:nvSpPr>
        <p:spPr>
          <a:xfrm>
            <a:off x="7424928" y="5266944"/>
            <a:ext cx="4023360" cy="676656"/>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Governance board including elected officials, business, law enforcement, recovery housing</a:t>
            </a:r>
            <a:endParaRPr lang="en-US" sz="108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MERIT REVIEW BREAKDOWN</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Inside the 200 Points</a:t>
            </a:r>
            <a:endParaRPr lang="en-US" sz="3000" dirty="0">
              <a:latin typeface="+mj-lt"/>
            </a:endParaRPr>
          </a:p>
        </p:txBody>
      </p:sp>
      <p:sp>
        <p:nvSpPr>
          <p:cNvPr id="4" name="Shape 2"/>
          <p:cNvSpPr/>
          <p:nvPr/>
        </p:nvSpPr>
        <p:spPr>
          <a:xfrm>
            <a:off x="548640" y="1481328"/>
            <a:ext cx="3520440" cy="3611880"/>
          </a:xfrm>
          <a:prstGeom prst="roundRect">
            <a:avLst>
              <a:gd name="adj" fmla="val 2338"/>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Text 3"/>
          <p:cNvSpPr/>
          <p:nvPr/>
        </p:nvSpPr>
        <p:spPr>
          <a:xfrm>
            <a:off x="786384" y="1664208"/>
            <a:ext cx="1097280" cy="548640"/>
          </a:xfrm>
          <a:prstGeom prst="rect">
            <a:avLst/>
          </a:prstGeom>
          <a:noFill/>
          <a:ln/>
        </p:spPr>
        <p:txBody>
          <a:bodyPr wrap="square" lIns="0" tIns="0" rIns="0" bIns="0" rtlCol="0" anchor="ctr"/>
          <a:lstStyle/>
          <a:p>
            <a:pPr marL="0" indent="0">
              <a:buNone/>
            </a:pPr>
            <a:r>
              <a:rPr lang="en-US" sz="3000" b="1" dirty="0">
                <a:solidFill>
                  <a:srgbClr val="5C8A6E"/>
                </a:solidFill>
                <a:latin typeface="+mn-lt"/>
                <a:ea typeface="Cambria" pitchFamily="34" charset="-122"/>
                <a:cs typeface="Cambria" pitchFamily="34" charset="-120"/>
              </a:rPr>
              <a:t>14</a:t>
            </a:r>
            <a:endParaRPr lang="en-US" sz="3000" dirty="0">
              <a:latin typeface="+mn-lt"/>
            </a:endParaRPr>
          </a:p>
        </p:txBody>
      </p:sp>
      <p:sp>
        <p:nvSpPr>
          <p:cNvPr id="6" name="Text 4"/>
          <p:cNvSpPr/>
          <p:nvPr/>
        </p:nvSpPr>
        <p:spPr>
          <a:xfrm>
            <a:off x="1463040" y="1901952"/>
            <a:ext cx="548640" cy="274320"/>
          </a:xfrm>
          <a:prstGeom prst="rect">
            <a:avLst/>
          </a:prstGeom>
          <a:noFill/>
          <a:ln/>
        </p:spPr>
        <p:txBody>
          <a:bodyPr wrap="square" lIns="0" tIns="0" rIns="0" bIns="0" rtlCol="0" anchor="ctr"/>
          <a:lstStyle/>
          <a:p>
            <a:pPr marL="0" indent="0">
              <a:buNone/>
            </a:pPr>
            <a:r>
              <a:rPr lang="en-US" sz="1000" dirty="0">
                <a:solidFill>
                  <a:srgbClr val="5A6B70"/>
                </a:solidFill>
                <a:latin typeface="+mn-lt"/>
                <a:ea typeface="Calibri" pitchFamily="34" charset="-122"/>
                <a:cs typeface="Calibri" pitchFamily="34" charset="-120"/>
              </a:rPr>
              <a:t>pts</a:t>
            </a:r>
            <a:endParaRPr lang="en-US" sz="1000" dirty="0">
              <a:latin typeface="+mn-lt"/>
            </a:endParaRPr>
          </a:p>
        </p:txBody>
      </p:sp>
      <p:sp>
        <p:nvSpPr>
          <p:cNvPr id="7" name="Text 5"/>
          <p:cNvSpPr/>
          <p:nvPr/>
        </p:nvSpPr>
        <p:spPr>
          <a:xfrm>
            <a:off x="786384" y="2194560"/>
            <a:ext cx="3063240" cy="548640"/>
          </a:xfrm>
          <a:prstGeom prst="rect">
            <a:avLst/>
          </a:prstGeom>
          <a:noFill/>
          <a:ln/>
        </p:spPr>
        <p:txBody>
          <a:bodyPr wrap="square" lIns="0" tIns="0" rIns="0" bIns="0" rtlCol="0" anchor="t"/>
          <a:lstStyle/>
          <a:p>
            <a:pPr marL="0" indent="0">
              <a:lnSpc>
                <a:spcPct val="95000"/>
              </a:lnSpc>
              <a:buNone/>
            </a:pPr>
            <a:r>
              <a:rPr lang="en-US" sz="1200" b="1" dirty="0">
                <a:solidFill>
                  <a:srgbClr val="134E5E"/>
                </a:solidFill>
                <a:latin typeface="+mn-lt"/>
                <a:ea typeface="Calibri" pitchFamily="34" charset="-122"/>
                <a:cs typeface="Calibri" pitchFamily="34" charset="-120"/>
              </a:rPr>
              <a:t>Project Capacity, Review &amp; Ranking</a:t>
            </a:r>
            <a:endParaRPr lang="en-US" sz="1200" dirty="0">
              <a:latin typeface="+mn-lt"/>
            </a:endParaRPr>
          </a:p>
        </p:txBody>
      </p:sp>
      <p:sp>
        <p:nvSpPr>
          <p:cNvPr id="8" name="Text 6"/>
          <p:cNvSpPr/>
          <p:nvPr/>
        </p:nvSpPr>
        <p:spPr>
          <a:xfrm>
            <a:off x="786384" y="2852928"/>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Objective criteria &amp; system performance</a:t>
            </a:r>
            <a:r>
              <a:rPr lang="en-US" sz="1030" b="1" dirty="0">
                <a:solidFill>
                  <a:srgbClr val="5C8A6E"/>
                </a:solidFill>
                <a:latin typeface="+mn-lt"/>
                <a:ea typeface="Calibri" pitchFamily="34" charset="-122"/>
                <a:cs typeface="Calibri" pitchFamily="34" charset="-120"/>
              </a:rPr>
              <a:t>  — 6</a:t>
            </a:r>
            <a:endParaRPr lang="en-US" sz="1030" dirty="0">
              <a:latin typeface="+mn-lt"/>
            </a:endParaRPr>
          </a:p>
        </p:txBody>
      </p:sp>
      <p:sp>
        <p:nvSpPr>
          <p:cNvPr id="9" name="Text 7"/>
          <p:cNvSpPr/>
          <p:nvPr/>
        </p:nvSpPr>
        <p:spPr>
          <a:xfrm>
            <a:off x="786384" y="3282696"/>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Ranking &amp; selection process</a:t>
            </a:r>
            <a:r>
              <a:rPr lang="en-US" sz="1030" b="1" dirty="0">
                <a:solidFill>
                  <a:srgbClr val="5C8A6E"/>
                </a:solidFill>
                <a:latin typeface="+mn-lt"/>
                <a:ea typeface="Calibri" pitchFamily="34" charset="-122"/>
                <a:cs typeface="Calibri" pitchFamily="34" charset="-120"/>
              </a:rPr>
              <a:t>  — 3</a:t>
            </a:r>
            <a:endParaRPr lang="en-US" sz="1030" dirty="0">
              <a:latin typeface="+mn-lt"/>
            </a:endParaRPr>
          </a:p>
        </p:txBody>
      </p:sp>
      <p:sp>
        <p:nvSpPr>
          <p:cNvPr id="10" name="Text 8"/>
          <p:cNvSpPr/>
          <p:nvPr/>
        </p:nvSpPr>
        <p:spPr>
          <a:xfrm>
            <a:off x="786384" y="3712464"/>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Reallocating projects</a:t>
            </a:r>
            <a:r>
              <a:rPr lang="en-US" sz="1030" b="1" dirty="0">
                <a:solidFill>
                  <a:srgbClr val="5C8A6E"/>
                </a:solidFill>
                <a:latin typeface="+mn-lt"/>
                <a:ea typeface="Calibri" pitchFamily="34" charset="-122"/>
                <a:cs typeface="Calibri" pitchFamily="34" charset="-120"/>
              </a:rPr>
              <a:t>  — 5</a:t>
            </a:r>
            <a:endParaRPr lang="en-US" sz="1030" dirty="0">
              <a:latin typeface="+mn-lt"/>
            </a:endParaRPr>
          </a:p>
        </p:txBody>
      </p:sp>
      <p:sp>
        <p:nvSpPr>
          <p:cNvPr id="11" name="Shape 9"/>
          <p:cNvSpPr/>
          <p:nvPr/>
        </p:nvSpPr>
        <p:spPr>
          <a:xfrm>
            <a:off x="4325112" y="1481328"/>
            <a:ext cx="3520440" cy="3611880"/>
          </a:xfrm>
          <a:prstGeom prst="roundRect">
            <a:avLst>
              <a:gd name="adj" fmla="val 2338"/>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2" name="Text 10"/>
          <p:cNvSpPr/>
          <p:nvPr/>
        </p:nvSpPr>
        <p:spPr>
          <a:xfrm>
            <a:off x="4562856" y="1664208"/>
            <a:ext cx="1097280" cy="548640"/>
          </a:xfrm>
          <a:prstGeom prst="rect">
            <a:avLst/>
          </a:prstGeom>
          <a:noFill/>
          <a:ln/>
        </p:spPr>
        <p:txBody>
          <a:bodyPr wrap="square" lIns="0" tIns="0" rIns="0" bIns="0" rtlCol="0" anchor="ctr"/>
          <a:lstStyle/>
          <a:p>
            <a:pPr marL="0" indent="0">
              <a:buNone/>
            </a:pPr>
            <a:r>
              <a:rPr lang="en-US" sz="3000" b="1" dirty="0">
                <a:solidFill>
                  <a:srgbClr val="1C7A8C"/>
                </a:solidFill>
                <a:latin typeface="+mn-lt"/>
                <a:ea typeface="Cambria" pitchFamily="34" charset="-122"/>
                <a:cs typeface="Cambria" pitchFamily="34" charset="-120"/>
              </a:rPr>
              <a:t>64</a:t>
            </a:r>
            <a:endParaRPr lang="en-US" sz="3000" dirty="0">
              <a:latin typeface="+mn-lt"/>
            </a:endParaRPr>
          </a:p>
        </p:txBody>
      </p:sp>
      <p:sp>
        <p:nvSpPr>
          <p:cNvPr id="13" name="Text 11"/>
          <p:cNvSpPr/>
          <p:nvPr/>
        </p:nvSpPr>
        <p:spPr>
          <a:xfrm>
            <a:off x="5239512" y="1901952"/>
            <a:ext cx="548640" cy="274320"/>
          </a:xfrm>
          <a:prstGeom prst="rect">
            <a:avLst/>
          </a:prstGeom>
          <a:noFill/>
          <a:ln/>
        </p:spPr>
        <p:txBody>
          <a:bodyPr wrap="square" lIns="0" tIns="0" rIns="0" bIns="0" rtlCol="0" anchor="ctr"/>
          <a:lstStyle/>
          <a:p>
            <a:pPr marL="0" indent="0">
              <a:buNone/>
            </a:pPr>
            <a:r>
              <a:rPr lang="en-US" sz="1000" dirty="0">
                <a:solidFill>
                  <a:srgbClr val="5A6B70"/>
                </a:solidFill>
                <a:latin typeface="+mn-lt"/>
                <a:ea typeface="Calibri" pitchFamily="34" charset="-122"/>
                <a:cs typeface="Calibri" pitchFamily="34" charset="-120"/>
              </a:rPr>
              <a:t>pts</a:t>
            </a:r>
            <a:endParaRPr lang="en-US" sz="1000" dirty="0">
              <a:latin typeface="+mn-lt"/>
            </a:endParaRPr>
          </a:p>
        </p:txBody>
      </p:sp>
      <p:sp>
        <p:nvSpPr>
          <p:cNvPr id="14" name="Text 12"/>
          <p:cNvSpPr/>
          <p:nvPr/>
        </p:nvSpPr>
        <p:spPr>
          <a:xfrm>
            <a:off x="4562856" y="2194560"/>
            <a:ext cx="3063240" cy="548640"/>
          </a:xfrm>
          <a:prstGeom prst="rect">
            <a:avLst/>
          </a:prstGeom>
          <a:noFill/>
          <a:ln/>
        </p:spPr>
        <p:txBody>
          <a:bodyPr wrap="square" lIns="0" tIns="0" rIns="0" bIns="0" rtlCol="0" anchor="t"/>
          <a:lstStyle/>
          <a:p>
            <a:pPr marL="0" indent="0">
              <a:lnSpc>
                <a:spcPct val="95000"/>
              </a:lnSpc>
              <a:buNone/>
            </a:pPr>
            <a:r>
              <a:rPr lang="en-US" sz="1200" b="1" dirty="0">
                <a:solidFill>
                  <a:srgbClr val="134E5E"/>
                </a:solidFill>
                <a:latin typeface="+mn-lt"/>
                <a:ea typeface="Calibri" pitchFamily="34" charset="-122"/>
                <a:cs typeface="Calibri" pitchFamily="34" charset="-120"/>
              </a:rPr>
              <a:t>System Performance</a:t>
            </a:r>
            <a:endParaRPr lang="en-US" sz="1200" dirty="0">
              <a:latin typeface="+mn-lt"/>
            </a:endParaRPr>
          </a:p>
        </p:txBody>
      </p:sp>
      <p:sp>
        <p:nvSpPr>
          <p:cNvPr id="15" name="Text 13"/>
          <p:cNvSpPr/>
          <p:nvPr/>
        </p:nvSpPr>
        <p:spPr>
          <a:xfrm>
            <a:off x="4562856" y="2852928"/>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Reducing homeless counts (PIT)</a:t>
            </a:r>
            <a:r>
              <a:rPr lang="en-US" sz="1030" b="1" dirty="0">
                <a:solidFill>
                  <a:srgbClr val="1C7A8C"/>
                </a:solidFill>
                <a:latin typeface="+mn-lt"/>
                <a:ea typeface="Calibri" pitchFamily="34" charset="-122"/>
                <a:cs typeface="Calibri" pitchFamily="34" charset="-120"/>
              </a:rPr>
              <a:t>  — 20</a:t>
            </a:r>
            <a:endParaRPr lang="en-US" sz="1030" dirty="0">
              <a:latin typeface="+mn-lt"/>
            </a:endParaRPr>
          </a:p>
        </p:txBody>
      </p:sp>
      <p:sp>
        <p:nvSpPr>
          <p:cNvPr id="16" name="Text 14"/>
          <p:cNvSpPr/>
          <p:nvPr/>
        </p:nvSpPr>
        <p:spPr>
          <a:xfrm>
            <a:off x="4562856" y="3282696"/>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Jobs &amp; income growth</a:t>
            </a:r>
            <a:r>
              <a:rPr lang="en-US" sz="1030" b="1" dirty="0">
                <a:solidFill>
                  <a:srgbClr val="1C7A8C"/>
                </a:solidFill>
                <a:latin typeface="+mn-lt"/>
                <a:ea typeface="Calibri" pitchFamily="34" charset="-122"/>
                <a:cs typeface="Calibri" pitchFamily="34" charset="-120"/>
              </a:rPr>
              <a:t>  — 12</a:t>
            </a:r>
            <a:endParaRPr lang="en-US" sz="1030" dirty="0">
              <a:latin typeface="+mn-lt"/>
            </a:endParaRPr>
          </a:p>
        </p:txBody>
      </p:sp>
      <p:sp>
        <p:nvSpPr>
          <p:cNvPr id="17" name="Text 15"/>
          <p:cNvSpPr/>
          <p:nvPr/>
        </p:nvSpPr>
        <p:spPr>
          <a:xfrm>
            <a:off x="4562856" y="3712464"/>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Reduce encampments</a:t>
            </a:r>
            <a:r>
              <a:rPr lang="en-US" sz="1030" b="1" dirty="0">
                <a:solidFill>
                  <a:srgbClr val="1C7A8C"/>
                </a:solidFill>
                <a:latin typeface="+mn-lt"/>
                <a:ea typeface="Calibri" pitchFamily="34" charset="-122"/>
                <a:cs typeface="Calibri" pitchFamily="34" charset="-120"/>
              </a:rPr>
              <a:t>  — 8</a:t>
            </a:r>
            <a:endParaRPr lang="en-US" sz="1030" dirty="0">
              <a:latin typeface="+mn-lt"/>
            </a:endParaRPr>
          </a:p>
        </p:txBody>
      </p:sp>
      <p:sp>
        <p:nvSpPr>
          <p:cNvPr id="18" name="Text 16"/>
          <p:cNvSpPr/>
          <p:nvPr/>
        </p:nvSpPr>
        <p:spPr>
          <a:xfrm>
            <a:off x="4562856" y="4142232"/>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Successful exits &amp; returns</a:t>
            </a:r>
            <a:r>
              <a:rPr lang="en-US" sz="1030" b="1" dirty="0">
                <a:solidFill>
                  <a:srgbClr val="1C7A8C"/>
                </a:solidFill>
                <a:latin typeface="+mn-lt"/>
                <a:ea typeface="Calibri" pitchFamily="34" charset="-122"/>
                <a:cs typeface="Calibri" pitchFamily="34" charset="-120"/>
              </a:rPr>
              <a:t>  — 6 each</a:t>
            </a:r>
            <a:endParaRPr lang="en-US" sz="1030" dirty="0">
              <a:latin typeface="+mn-lt"/>
            </a:endParaRPr>
          </a:p>
        </p:txBody>
      </p:sp>
      <p:sp>
        <p:nvSpPr>
          <p:cNvPr id="19" name="Text 17"/>
          <p:cNvSpPr/>
          <p:nvPr/>
        </p:nvSpPr>
        <p:spPr>
          <a:xfrm>
            <a:off x="4562856" y="4572000"/>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Six other measures</a:t>
            </a:r>
            <a:r>
              <a:rPr lang="en-US" sz="1030" b="1" dirty="0">
                <a:solidFill>
                  <a:srgbClr val="1C7A8C"/>
                </a:solidFill>
                <a:latin typeface="+mn-lt"/>
                <a:ea typeface="Calibri" pitchFamily="34" charset="-122"/>
                <a:cs typeface="Calibri" pitchFamily="34" charset="-120"/>
              </a:rPr>
              <a:t>  — 2 each</a:t>
            </a:r>
            <a:endParaRPr lang="en-US" sz="1030" dirty="0">
              <a:latin typeface="+mn-lt"/>
            </a:endParaRPr>
          </a:p>
        </p:txBody>
      </p:sp>
      <p:sp>
        <p:nvSpPr>
          <p:cNvPr id="20" name="Shape 18"/>
          <p:cNvSpPr/>
          <p:nvPr/>
        </p:nvSpPr>
        <p:spPr>
          <a:xfrm>
            <a:off x="8101584" y="1481328"/>
            <a:ext cx="3520440" cy="3611880"/>
          </a:xfrm>
          <a:prstGeom prst="roundRect">
            <a:avLst>
              <a:gd name="adj" fmla="val 2338"/>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1" name="Text 19"/>
          <p:cNvSpPr/>
          <p:nvPr/>
        </p:nvSpPr>
        <p:spPr>
          <a:xfrm>
            <a:off x="8339328" y="1664208"/>
            <a:ext cx="1097280" cy="548640"/>
          </a:xfrm>
          <a:prstGeom prst="rect">
            <a:avLst/>
          </a:prstGeom>
          <a:noFill/>
          <a:ln/>
        </p:spPr>
        <p:txBody>
          <a:bodyPr wrap="square" lIns="0" tIns="0" rIns="0" bIns="0" rtlCol="0" anchor="ctr"/>
          <a:lstStyle/>
          <a:p>
            <a:pPr marL="0" indent="0">
              <a:buNone/>
            </a:pPr>
            <a:r>
              <a:rPr lang="en-US" sz="3000" b="1" dirty="0">
                <a:solidFill>
                  <a:srgbClr val="134E5E"/>
                </a:solidFill>
                <a:latin typeface="+mn-lt"/>
                <a:ea typeface="Cambria" pitchFamily="34" charset="-122"/>
                <a:cs typeface="Cambria" pitchFamily="34" charset="-120"/>
              </a:rPr>
              <a:t>122</a:t>
            </a:r>
            <a:endParaRPr lang="en-US" sz="3000" dirty="0">
              <a:latin typeface="+mn-lt"/>
            </a:endParaRPr>
          </a:p>
        </p:txBody>
      </p:sp>
      <p:sp>
        <p:nvSpPr>
          <p:cNvPr id="22" name="Text 20"/>
          <p:cNvSpPr/>
          <p:nvPr/>
        </p:nvSpPr>
        <p:spPr>
          <a:xfrm>
            <a:off x="9015984" y="1901952"/>
            <a:ext cx="548640" cy="274320"/>
          </a:xfrm>
          <a:prstGeom prst="rect">
            <a:avLst/>
          </a:prstGeom>
          <a:noFill/>
          <a:ln/>
        </p:spPr>
        <p:txBody>
          <a:bodyPr wrap="square" lIns="0" tIns="0" rIns="0" bIns="0" rtlCol="0" anchor="ctr"/>
          <a:lstStyle/>
          <a:p>
            <a:pPr marL="0" indent="0">
              <a:buNone/>
            </a:pPr>
            <a:r>
              <a:rPr lang="en-US" sz="1000" dirty="0">
                <a:solidFill>
                  <a:srgbClr val="5A6B70"/>
                </a:solidFill>
                <a:latin typeface="+mn-lt"/>
                <a:ea typeface="Calibri" pitchFamily="34" charset="-122"/>
                <a:cs typeface="Calibri" pitchFamily="34" charset="-120"/>
              </a:rPr>
              <a:t>pts</a:t>
            </a:r>
            <a:endParaRPr lang="en-US" sz="1000" dirty="0">
              <a:latin typeface="+mn-lt"/>
            </a:endParaRPr>
          </a:p>
        </p:txBody>
      </p:sp>
      <p:sp>
        <p:nvSpPr>
          <p:cNvPr id="23" name="Text 21"/>
          <p:cNvSpPr/>
          <p:nvPr/>
        </p:nvSpPr>
        <p:spPr>
          <a:xfrm>
            <a:off x="8339328" y="2194560"/>
            <a:ext cx="3063240" cy="548640"/>
          </a:xfrm>
          <a:prstGeom prst="rect">
            <a:avLst/>
          </a:prstGeom>
          <a:noFill/>
          <a:ln/>
        </p:spPr>
        <p:txBody>
          <a:bodyPr wrap="square" lIns="0" tIns="0" rIns="0" bIns="0" rtlCol="0" anchor="t"/>
          <a:lstStyle/>
          <a:p>
            <a:pPr marL="0" indent="0">
              <a:lnSpc>
                <a:spcPct val="95000"/>
              </a:lnSpc>
              <a:buNone/>
            </a:pPr>
            <a:r>
              <a:rPr lang="en-US" sz="1200" b="1" dirty="0">
                <a:solidFill>
                  <a:srgbClr val="134E5E"/>
                </a:solidFill>
                <a:latin typeface="+mn-lt"/>
                <a:ea typeface="Calibri" pitchFamily="34" charset="-122"/>
                <a:cs typeface="Calibri" pitchFamily="34" charset="-120"/>
              </a:rPr>
              <a:t>CoC Coordination &amp; Engagement</a:t>
            </a:r>
            <a:endParaRPr lang="en-US" sz="1200" dirty="0">
              <a:latin typeface="+mn-lt"/>
            </a:endParaRPr>
          </a:p>
        </p:txBody>
      </p:sp>
      <p:sp>
        <p:nvSpPr>
          <p:cNvPr id="24" name="Text 22"/>
          <p:cNvSpPr/>
          <p:nvPr/>
        </p:nvSpPr>
        <p:spPr>
          <a:xfrm>
            <a:off x="8339328" y="2852928"/>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Accountable Structure &amp; Planning</a:t>
            </a:r>
            <a:r>
              <a:rPr lang="en-US" sz="1030" b="1" dirty="0">
                <a:solidFill>
                  <a:srgbClr val="134E5E"/>
                </a:solidFill>
                <a:latin typeface="+mn-lt"/>
                <a:ea typeface="Calibri" pitchFamily="34" charset="-122"/>
                <a:cs typeface="Calibri" pitchFamily="34" charset="-120"/>
              </a:rPr>
              <a:t>  — 16</a:t>
            </a:r>
            <a:endParaRPr lang="en-US" sz="1030" dirty="0">
              <a:latin typeface="+mn-lt"/>
            </a:endParaRPr>
          </a:p>
        </p:txBody>
      </p:sp>
      <p:sp>
        <p:nvSpPr>
          <p:cNvPr id="25" name="Text 23"/>
          <p:cNvSpPr/>
          <p:nvPr/>
        </p:nvSpPr>
        <p:spPr>
          <a:xfrm>
            <a:off x="8339328" y="3282696"/>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Community Coordination</a:t>
            </a:r>
            <a:r>
              <a:rPr lang="en-US" sz="1030" b="1" dirty="0">
                <a:solidFill>
                  <a:srgbClr val="134E5E"/>
                </a:solidFill>
                <a:latin typeface="+mn-lt"/>
                <a:ea typeface="Calibri" pitchFamily="34" charset="-122"/>
                <a:cs typeface="Calibri" pitchFamily="34" charset="-120"/>
              </a:rPr>
              <a:t>  — 72</a:t>
            </a:r>
            <a:endParaRPr lang="en-US" sz="1030" dirty="0">
              <a:latin typeface="+mn-lt"/>
            </a:endParaRPr>
          </a:p>
        </p:txBody>
      </p:sp>
      <p:sp>
        <p:nvSpPr>
          <p:cNvPr id="26" name="Text 24"/>
          <p:cNvSpPr/>
          <p:nvPr/>
        </p:nvSpPr>
        <p:spPr>
          <a:xfrm>
            <a:off x="8339328" y="3712464"/>
            <a:ext cx="3063240" cy="420624"/>
          </a:xfrm>
          <a:prstGeom prst="rect">
            <a:avLst/>
          </a:prstGeom>
          <a:noFill/>
          <a:ln/>
        </p:spPr>
        <p:txBody>
          <a:bodyPr wrap="square" lIns="0" tIns="0" rIns="0" bIns="0" rtlCol="0" anchor="t"/>
          <a:lstStyle/>
          <a:p>
            <a:pPr marL="0" indent="0">
              <a:lnSpc>
                <a:spcPct val="94000"/>
              </a:lnSpc>
              <a:buNone/>
            </a:pPr>
            <a:r>
              <a:rPr lang="en-US" sz="1030" dirty="0">
                <a:solidFill>
                  <a:srgbClr val="1F2A2E"/>
                </a:solidFill>
                <a:latin typeface="+mn-lt"/>
                <a:ea typeface="Calibri" pitchFamily="34" charset="-122"/>
                <a:cs typeface="Calibri" pitchFamily="34" charset="-120"/>
              </a:rPr>
              <a:t>Coordination to Serve Subpopulations</a:t>
            </a:r>
            <a:r>
              <a:rPr lang="en-US" sz="1030" b="1" dirty="0">
                <a:solidFill>
                  <a:srgbClr val="134E5E"/>
                </a:solidFill>
                <a:latin typeface="+mn-lt"/>
                <a:ea typeface="Calibri" pitchFamily="34" charset="-122"/>
                <a:cs typeface="Calibri" pitchFamily="34" charset="-120"/>
              </a:rPr>
              <a:t>  — 34</a:t>
            </a:r>
            <a:endParaRPr lang="en-US" sz="1030" dirty="0">
              <a:latin typeface="+mn-lt"/>
            </a:endParaRPr>
          </a:p>
        </p:txBody>
      </p:sp>
      <p:sp>
        <p:nvSpPr>
          <p:cNvPr id="27" name="Shape 25"/>
          <p:cNvSpPr/>
          <p:nvPr/>
        </p:nvSpPr>
        <p:spPr>
          <a:xfrm>
            <a:off x="548640" y="5285232"/>
            <a:ext cx="11064240" cy="841248"/>
          </a:xfrm>
          <a:prstGeom prst="roundRect">
            <a:avLst>
              <a:gd name="adj" fmla="val 9783"/>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28" name="Text 26"/>
          <p:cNvSpPr/>
          <p:nvPr/>
        </p:nvSpPr>
        <p:spPr>
          <a:xfrm>
            <a:off x="822960" y="5285232"/>
            <a:ext cx="10515600" cy="841248"/>
          </a:xfrm>
          <a:prstGeom prst="rect">
            <a:avLst/>
          </a:prstGeom>
          <a:noFill/>
          <a:ln/>
        </p:spPr>
        <p:txBody>
          <a:bodyPr wrap="square" lIns="0" tIns="0" rIns="0" bIns="0" rtlCol="0" anchor="ctr"/>
          <a:lstStyle/>
          <a:p>
            <a:pPr marL="0" indent="0">
              <a:lnSpc>
                <a:spcPct val="100000"/>
              </a:lnSpc>
              <a:buNone/>
            </a:pPr>
            <a:r>
              <a:rPr lang="en-US" sz="1200" b="1" dirty="0">
                <a:solidFill>
                  <a:srgbClr val="FFD9A8"/>
                </a:solidFill>
                <a:latin typeface="+mn-lt"/>
                <a:ea typeface="Calibri" pitchFamily="34" charset="-122"/>
                <a:cs typeface="Calibri" pitchFamily="34" charset="-120"/>
              </a:rPr>
              <a:t>Biggest single factors (within Community Coordination):  </a:t>
            </a:r>
            <a:r>
              <a:rPr lang="en-US" sz="1200" dirty="0">
                <a:solidFill>
                  <a:srgbClr val="EAF2F3"/>
                </a:solidFill>
                <a:latin typeface="+mn-lt"/>
                <a:ea typeface="Calibri" pitchFamily="34" charset="-122"/>
                <a:cs typeface="Calibri" pitchFamily="34" charset="-120"/>
              </a:rPr>
              <a:t>Treatment &amp; Recovery 20  •  Protecting Public Safety 14  •  Investment in Supportive Services 8  •  Participation Requirements 8.</a:t>
            </a:r>
            <a:endParaRPr lang="en-US" sz="12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FY2024 → FY2026</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What Changed in Scoring</a:t>
            </a:r>
            <a:endParaRPr lang="en-US" sz="3000" dirty="0">
              <a:latin typeface="+mj-lt"/>
            </a:endParaRPr>
          </a:p>
        </p:txBody>
      </p:sp>
      <p:graphicFrame>
        <p:nvGraphicFramePr>
          <p:cNvPr id="17" name="Table 0"/>
          <p:cNvGraphicFramePr>
            <a:graphicFrameLocks noGrp="1"/>
          </p:cNvGraphicFramePr>
          <p:nvPr/>
        </p:nvGraphicFramePr>
        <p:xfrm>
          <a:off x="548640" y="1481328"/>
          <a:ext cx="6858000" cy="3072384"/>
        </p:xfrm>
        <a:graphic>
          <a:graphicData uri="http://schemas.openxmlformats.org/drawingml/2006/table">
            <a:tbl>
              <a:tblPr/>
              <a:tblGrid>
                <a:gridCol w="356616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tblGrid>
              <a:tr h="384048">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CoC application scoring</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FY24</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FY25*</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FY26</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extLst>
                  <a:ext uri="{0D108BD9-81ED-4DB2-BD59-A6C34878D82A}">
                    <a16:rowId xmlns:a16="http://schemas.microsoft.com/office/drawing/2014/main" val="10000"/>
                  </a:ext>
                </a:extLst>
              </a:tr>
              <a:tr h="384048">
                <a:tc>
                  <a:txBody>
                    <a:bodyPr/>
                    <a:lstStyle/>
                    <a:p>
                      <a:pPr marL="0" indent="0" algn="l">
                        <a:buNone/>
                      </a:pPr>
                      <a:r>
                        <a:rPr lang="en-US" sz="1100" dirty="0">
                          <a:solidFill>
                            <a:srgbClr val="1F2A2E"/>
                          </a:solidFill>
                          <a:latin typeface="Calibri" pitchFamily="34" charset="0"/>
                          <a:ea typeface="Calibri" pitchFamily="34" charset="-122"/>
                          <a:cs typeface="Calibri" pitchFamily="34" charset="-120"/>
                        </a:rPr>
                        <a:t>Project Capacity, Review &amp; Ranking</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28</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9</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14</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4048">
                <a:tc>
                  <a:txBody>
                    <a:bodyPr/>
                    <a:lstStyle/>
                    <a:p>
                      <a:pPr marL="0" indent="0" algn="l">
                        <a:buNone/>
                      </a:pPr>
                      <a:r>
                        <a:rPr lang="en-US" sz="1100" b="1" dirty="0">
                          <a:solidFill>
                            <a:srgbClr val="1F2A2E"/>
                          </a:solidFill>
                          <a:latin typeface="Calibri" pitchFamily="34" charset="0"/>
                          <a:ea typeface="Calibri" pitchFamily="34" charset="-122"/>
                          <a:cs typeface="Calibri" pitchFamily="34" charset="-120"/>
                        </a:rPr>
                        <a:t>System Performance</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300" b="1" dirty="0">
                          <a:solidFill>
                            <a:srgbClr val="134E5E"/>
                          </a:solidFill>
                          <a:latin typeface="Calibri" pitchFamily="34" charset="0"/>
                          <a:ea typeface="Calibri" pitchFamily="34" charset="-122"/>
                          <a:cs typeface="Calibri" pitchFamily="34" charset="-120"/>
                        </a:rPr>
                        <a:t>60</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300" b="1" dirty="0">
                          <a:solidFill>
                            <a:srgbClr val="134E5E"/>
                          </a:solidFill>
                          <a:latin typeface="Calibri" pitchFamily="34" charset="0"/>
                          <a:ea typeface="Calibri" pitchFamily="34" charset="-122"/>
                          <a:cs typeface="Calibri" pitchFamily="34" charset="-120"/>
                        </a:rPr>
                        <a:t>40</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300" b="1" dirty="0">
                          <a:solidFill>
                            <a:srgbClr val="134E5E"/>
                          </a:solidFill>
                          <a:latin typeface="Calibri" pitchFamily="34" charset="0"/>
                          <a:ea typeface="Calibri" pitchFamily="34" charset="-122"/>
                          <a:cs typeface="Calibri" pitchFamily="34" charset="-120"/>
                        </a:rPr>
                        <a:t>64</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extLst>
                  <a:ext uri="{0D108BD9-81ED-4DB2-BD59-A6C34878D82A}">
                    <a16:rowId xmlns:a16="http://schemas.microsoft.com/office/drawing/2014/main" val="10002"/>
                  </a:ext>
                </a:extLst>
              </a:tr>
              <a:tr h="384048">
                <a:tc>
                  <a:txBody>
                    <a:bodyPr/>
                    <a:lstStyle/>
                    <a:p>
                      <a:pPr marL="0" indent="0" algn="l">
                        <a:buNone/>
                      </a:pPr>
                      <a:r>
                        <a:rPr lang="en-US" sz="1100" dirty="0">
                          <a:solidFill>
                            <a:srgbClr val="1F2A2E"/>
                          </a:solidFill>
                          <a:latin typeface="Calibri" pitchFamily="34" charset="0"/>
                          <a:ea typeface="Calibri" pitchFamily="34" charset="-122"/>
                          <a:cs typeface="Calibri" pitchFamily="34" charset="-120"/>
                        </a:rPr>
                        <a:t>CoC Coordination &amp; Engagement</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84</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81</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122</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4048">
                <a:tc>
                  <a:txBody>
                    <a:bodyPr/>
                    <a:lstStyle/>
                    <a:p>
                      <a:pPr marL="0" indent="0" algn="l">
                        <a:buNone/>
                      </a:pPr>
                      <a:r>
                        <a:rPr lang="en-US" sz="1100" dirty="0">
                          <a:solidFill>
                            <a:srgbClr val="1F2A2E"/>
                          </a:solidFill>
                          <a:latin typeface="Calibri" pitchFamily="34" charset="0"/>
                          <a:ea typeface="Calibri" pitchFamily="34" charset="-122"/>
                          <a:cs typeface="Calibri" pitchFamily="34" charset="-120"/>
                        </a:rPr>
                        <a:t>HMIS (standalone)</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9</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B7C2C5"/>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B7C2C5"/>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4048">
                <a:tc>
                  <a:txBody>
                    <a:bodyPr/>
                    <a:lstStyle/>
                    <a:p>
                      <a:pPr marL="0" indent="0" algn="l">
                        <a:buNone/>
                      </a:pPr>
                      <a:r>
                        <a:rPr lang="en-US" sz="1100" dirty="0">
                          <a:solidFill>
                            <a:srgbClr val="1F2A2E"/>
                          </a:solidFill>
                          <a:latin typeface="Calibri" pitchFamily="34" charset="0"/>
                          <a:ea typeface="Calibri" pitchFamily="34" charset="-122"/>
                          <a:cs typeface="Calibri" pitchFamily="34" charset="-120"/>
                        </a:rPr>
                        <a:t>Point-in-Time Count (standalone)</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5</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B7C2C5"/>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B7C2C5"/>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4048">
                <a:tc>
                  <a:txBody>
                    <a:bodyPr/>
                    <a:lstStyle/>
                    <a:p>
                      <a:pPr marL="0" indent="0" algn="l">
                        <a:buNone/>
                      </a:pPr>
                      <a:r>
                        <a:rPr lang="en-US" sz="1100" dirty="0">
                          <a:solidFill>
                            <a:srgbClr val="1F2A2E"/>
                          </a:solidFill>
                          <a:latin typeface="Calibri" pitchFamily="34" charset="0"/>
                          <a:ea typeface="Calibri" pitchFamily="34" charset="-122"/>
                          <a:cs typeface="Calibri" pitchFamily="34" charset="-120"/>
                        </a:rPr>
                        <a:t>Housing / Healthcare coordination</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rgbClr val="1F2A2E"/>
                          </a:solidFill>
                          <a:latin typeface="Calibri" pitchFamily="34" charset="0"/>
                          <a:ea typeface="Calibri" pitchFamily="34" charset="-122"/>
                          <a:cs typeface="Calibri" pitchFamily="34" charset="-120"/>
                        </a:rPr>
                        <a:t>14</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B7C2C5"/>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rgbClr val="B7C2C5"/>
                          </a:solidFill>
                          <a:latin typeface="Calibri" pitchFamily="34" charset="0"/>
                          <a:ea typeface="Calibri" pitchFamily="34" charset="-122"/>
                          <a:cs typeface="Calibri" pitchFamily="34" charset="-120"/>
                        </a:rPr>
                        <a:t>—</a:t>
                      </a:r>
                      <a:endParaRPr lang="en-US" sz="12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4048">
                <a:tc>
                  <a:txBody>
                    <a:bodyPr/>
                    <a:lstStyle/>
                    <a:p>
                      <a:pPr marL="0" indent="0" algn="l">
                        <a:buNone/>
                      </a:pPr>
                      <a:r>
                        <a:rPr lang="en-US" sz="1100" b="1" dirty="0">
                          <a:solidFill>
                            <a:srgbClr val="1F2A2E"/>
                          </a:solidFill>
                          <a:latin typeface="Calibri" pitchFamily="34" charset="0"/>
                          <a:ea typeface="Calibri" pitchFamily="34" charset="-122"/>
                          <a:cs typeface="Calibri" pitchFamily="34" charset="-120"/>
                        </a:rPr>
                        <a:t>Total</a:t>
                      </a:r>
                      <a:endParaRPr lang="en-US" sz="11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300" b="1" dirty="0">
                          <a:solidFill>
                            <a:srgbClr val="134E5E"/>
                          </a:solidFill>
                          <a:latin typeface="Calibri" pitchFamily="34" charset="0"/>
                          <a:ea typeface="Calibri" pitchFamily="34" charset="-122"/>
                          <a:cs typeface="Calibri" pitchFamily="34" charset="-120"/>
                        </a:rPr>
                        <a:t>200</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300" b="1" dirty="0">
                          <a:solidFill>
                            <a:srgbClr val="134E5E"/>
                          </a:solidFill>
                          <a:latin typeface="Calibri" pitchFamily="34" charset="0"/>
                          <a:ea typeface="Calibri" pitchFamily="34" charset="-122"/>
                          <a:cs typeface="Calibri" pitchFamily="34" charset="-120"/>
                        </a:rPr>
                        <a:t>130</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300" b="1" dirty="0">
                          <a:solidFill>
                            <a:srgbClr val="134E5E"/>
                          </a:solidFill>
                          <a:latin typeface="Calibri" pitchFamily="34" charset="0"/>
                          <a:ea typeface="Calibri" pitchFamily="34" charset="-122"/>
                          <a:cs typeface="Calibri" pitchFamily="34" charset="-120"/>
                        </a:rPr>
                        <a:t>200</a:t>
                      </a:r>
                      <a:endParaRPr lang="en-US" sz="130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extLst>
                  <a:ext uri="{0D108BD9-81ED-4DB2-BD59-A6C34878D82A}">
                    <a16:rowId xmlns:a16="http://schemas.microsoft.com/office/drawing/2014/main" val="10007"/>
                  </a:ext>
                </a:extLst>
              </a:tr>
            </a:tbl>
          </a:graphicData>
        </a:graphic>
      </p:graphicFrame>
      <p:sp>
        <p:nvSpPr>
          <p:cNvPr id="5" name="Text 2"/>
          <p:cNvSpPr/>
          <p:nvPr/>
        </p:nvSpPr>
        <p:spPr>
          <a:xfrm>
            <a:off x="548640" y="5074920"/>
            <a:ext cx="6858000" cy="457200"/>
          </a:xfrm>
          <a:prstGeom prst="rect">
            <a:avLst/>
          </a:prstGeom>
          <a:noFill/>
          <a:ln/>
        </p:spPr>
        <p:txBody>
          <a:bodyPr wrap="square" lIns="0" tIns="0" rIns="0" bIns="0" rtlCol="0" anchor="ctr"/>
          <a:lstStyle/>
          <a:p>
            <a:pPr marL="0" indent="0">
              <a:lnSpc>
                <a:spcPct val="95000"/>
              </a:lnSpc>
              <a:buNone/>
            </a:pPr>
            <a:r>
              <a:rPr lang="en-US" sz="950" i="1" dirty="0">
                <a:solidFill>
                  <a:srgbClr val="5A6B70"/>
                </a:solidFill>
                <a:latin typeface="+mn-lt"/>
                <a:ea typeface="Calibri" pitchFamily="34" charset="-122"/>
                <a:cs typeface="Calibri" pitchFamily="34" charset="-120"/>
              </a:rPr>
              <a:t>* The FY2025 NOFO did not take effect; FY2024 is the last competition most renewals actually scored under.</a:t>
            </a:r>
            <a:endParaRPr lang="en-US" sz="950" dirty="0">
              <a:latin typeface="+mn-lt"/>
            </a:endParaRPr>
          </a:p>
        </p:txBody>
      </p:sp>
      <p:sp>
        <p:nvSpPr>
          <p:cNvPr id="6" name="Shape 3"/>
          <p:cNvSpPr/>
          <p:nvPr/>
        </p:nvSpPr>
        <p:spPr>
          <a:xfrm>
            <a:off x="7589520" y="1481328"/>
            <a:ext cx="4023360" cy="4526280"/>
          </a:xfrm>
          <a:prstGeom prst="roundRect">
            <a:avLst>
              <a:gd name="adj" fmla="val 2273"/>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7" name="Text 4"/>
          <p:cNvSpPr/>
          <p:nvPr/>
        </p:nvSpPr>
        <p:spPr>
          <a:xfrm>
            <a:off x="7863840" y="1664208"/>
            <a:ext cx="3520440" cy="457200"/>
          </a:xfrm>
          <a:prstGeom prst="rect">
            <a:avLst/>
          </a:prstGeom>
          <a:noFill/>
          <a:ln/>
        </p:spPr>
        <p:txBody>
          <a:bodyPr wrap="square" lIns="0" tIns="0" rIns="0" bIns="0" rtlCol="0" anchor="ctr"/>
          <a:lstStyle/>
          <a:p>
            <a:pPr marL="0" indent="0">
              <a:lnSpc>
                <a:spcPct val="100000"/>
              </a:lnSpc>
              <a:buNone/>
            </a:pPr>
            <a:r>
              <a:rPr lang="en-US" sz="1400" b="1" dirty="0">
                <a:solidFill>
                  <a:srgbClr val="FFFFFF"/>
                </a:solidFill>
                <a:latin typeface="+mn-lt"/>
                <a:ea typeface="Calibri" pitchFamily="34" charset="-122"/>
                <a:cs typeface="Calibri" pitchFamily="34" charset="-120"/>
              </a:rPr>
              <a:t>Inside System Performance, FY2026 leans on:</a:t>
            </a:r>
            <a:endParaRPr lang="en-US" sz="1400" dirty="0">
              <a:latin typeface="+mn-lt"/>
            </a:endParaRPr>
          </a:p>
        </p:txBody>
      </p:sp>
      <p:pic>
        <p:nvPicPr>
          <p:cNvPr id="8" name="Image 0" descr="preencoded.png"/>
          <p:cNvPicPr>
            <a:picLocks noChangeAspect="1"/>
          </p:cNvPicPr>
          <p:nvPr/>
        </p:nvPicPr>
        <p:blipFill>
          <a:blip r:embed="rId3"/>
          <a:stretch>
            <a:fillRect/>
          </a:stretch>
        </p:blipFill>
        <p:spPr>
          <a:xfrm>
            <a:off x="7863840" y="2313432"/>
            <a:ext cx="201168" cy="201168"/>
          </a:xfrm>
          <a:prstGeom prst="rect">
            <a:avLst/>
          </a:prstGeom>
        </p:spPr>
      </p:pic>
      <p:sp>
        <p:nvSpPr>
          <p:cNvPr id="9" name="Text 5"/>
          <p:cNvSpPr/>
          <p:nvPr/>
        </p:nvSpPr>
        <p:spPr>
          <a:xfrm>
            <a:off x="8156448" y="2249424"/>
            <a:ext cx="3246120" cy="777240"/>
          </a:xfrm>
          <a:prstGeom prst="rect">
            <a:avLst/>
          </a:prstGeom>
          <a:noFill/>
          <a:ln/>
        </p:spPr>
        <p:txBody>
          <a:bodyPr wrap="square" lIns="0" tIns="0" rIns="0" bIns="0" rtlCol="0" anchor="t"/>
          <a:lstStyle/>
          <a:p>
            <a:pPr marL="0" indent="0">
              <a:lnSpc>
                <a:spcPct val="100000"/>
              </a:lnSpc>
              <a:buNone/>
            </a:pPr>
            <a:r>
              <a:rPr lang="en-US" sz="1100" b="1" dirty="0">
                <a:solidFill>
                  <a:srgbClr val="FFD9A8"/>
                </a:solidFill>
                <a:latin typeface="+mn-lt"/>
                <a:ea typeface="Calibri" pitchFamily="34" charset="-122"/>
                <a:cs typeface="Calibri" pitchFamily="34" charset="-120"/>
              </a:rPr>
              <a:t>Employment-only income growth (12)  </a:t>
            </a:r>
            <a:r>
              <a:rPr lang="en-US" sz="1100" dirty="0">
                <a:solidFill>
                  <a:srgbClr val="EAF2F3"/>
                </a:solidFill>
                <a:latin typeface="+mn-lt"/>
                <a:ea typeface="Calibri" pitchFamily="34" charset="-122"/>
                <a:cs typeface="Calibri" pitchFamily="34" charset="-120"/>
              </a:rPr>
              <a:t>— counts employment income only — not benefits like SSI</a:t>
            </a:r>
            <a:endParaRPr lang="en-US" sz="1100" dirty="0">
              <a:latin typeface="+mn-lt"/>
            </a:endParaRPr>
          </a:p>
        </p:txBody>
      </p:sp>
      <p:pic>
        <p:nvPicPr>
          <p:cNvPr id="10" name="Image 1" descr="preencoded.png"/>
          <p:cNvPicPr>
            <a:picLocks noChangeAspect="1"/>
          </p:cNvPicPr>
          <p:nvPr/>
        </p:nvPicPr>
        <p:blipFill>
          <a:blip r:embed="rId3"/>
          <a:stretch>
            <a:fillRect/>
          </a:stretch>
        </p:blipFill>
        <p:spPr>
          <a:xfrm>
            <a:off x="7863840" y="3136392"/>
            <a:ext cx="201168" cy="201168"/>
          </a:xfrm>
          <a:prstGeom prst="rect">
            <a:avLst/>
          </a:prstGeom>
        </p:spPr>
      </p:pic>
      <p:sp>
        <p:nvSpPr>
          <p:cNvPr id="11" name="Text 6"/>
          <p:cNvSpPr/>
          <p:nvPr/>
        </p:nvSpPr>
        <p:spPr>
          <a:xfrm>
            <a:off x="8156448" y="3072384"/>
            <a:ext cx="3246120" cy="777240"/>
          </a:xfrm>
          <a:prstGeom prst="rect">
            <a:avLst/>
          </a:prstGeom>
          <a:noFill/>
          <a:ln/>
        </p:spPr>
        <p:txBody>
          <a:bodyPr wrap="square" lIns="0" tIns="0" rIns="0" bIns="0" rtlCol="0" anchor="t"/>
          <a:lstStyle/>
          <a:p>
            <a:pPr marL="0" indent="0">
              <a:lnSpc>
                <a:spcPct val="100000"/>
              </a:lnSpc>
              <a:buNone/>
            </a:pPr>
            <a:r>
              <a:rPr lang="en-US" sz="1100" b="1" dirty="0">
                <a:solidFill>
                  <a:srgbClr val="FFD9A8"/>
                </a:solidFill>
                <a:latin typeface="+mn-lt"/>
                <a:ea typeface="Calibri" pitchFamily="34" charset="-122"/>
                <a:cs typeface="Calibri" pitchFamily="34" charset="-120"/>
              </a:rPr>
              <a:t>Standalone encampment reduction (8)  </a:t>
            </a:r>
            <a:r>
              <a:rPr lang="en-US" sz="1100" dirty="0">
                <a:solidFill>
                  <a:srgbClr val="EAF2F3"/>
                </a:solidFill>
                <a:latin typeface="+mn-lt"/>
                <a:ea typeface="Calibri" pitchFamily="34" charset="-122"/>
                <a:cs typeface="Calibri" pitchFamily="34" charset="-120"/>
              </a:rPr>
              <a:t>— a new, separately-scored factor</a:t>
            </a:r>
            <a:endParaRPr lang="en-US" sz="1100" dirty="0">
              <a:latin typeface="+mn-lt"/>
            </a:endParaRPr>
          </a:p>
        </p:txBody>
      </p:sp>
      <p:pic>
        <p:nvPicPr>
          <p:cNvPr id="12" name="Image 2" descr="preencoded.png"/>
          <p:cNvPicPr>
            <a:picLocks noChangeAspect="1"/>
          </p:cNvPicPr>
          <p:nvPr/>
        </p:nvPicPr>
        <p:blipFill>
          <a:blip r:embed="rId3"/>
          <a:stretch>
            <a:fillRect/>
          </a:stretch>
        </p:blipFill>
        <p:spPr>
          <a:xfrm>
            <a:off x="7863840" y="3959352"/>
            <a:ext cx="201168" cy="201168"/>
          </a:xfrm>
          <a:prstGeom prst="rect">
            <a:avLst/>
          </a:prstGeom>
        </p:spPr>
      </p:pic>
      <p:sp>
        <p:nvSpPr>
          <p:cNvPr id="13" name="Text 7"/>
          <p:cNvSpPr/>
          <p:nvPr/>
        </p:nvSpPr>
        <p:spPr>
          <a:xfrm>
            <a:off x="8156448" y="3895344"/>
            <a:ext cx="3246120" cy="777240"/>
          </a:xfrm>
          <a:prstGeom prst="rect">
            <a:avLst/>
          </a:prstGeom>
          <a:noFill/>
          <a:ln/>
        </p:spPr>
        <p:txBody>
          <a:bodyPr wrap="square" lIns="0" tIns="0" rIns="0" bIns="0" rtlCol="0" anchor="t"/>
          <a:lstStyle/>
          <a:p>
            <a:pPr marL="0" indent="0">
              <a:lnSpc>
                <a:spcPct val="100000"/>
              </a:lnSpc>
              <a:buNone/>
            </a:pPr>
            <a:r>
              <a:rPr lang="en-US" sz="1100" b="1" dirty="0">
                <a:solidFill>
                  <a:srgbClr val="FFD9A8"/>
                </a:solidFill>
                <a:latin typeface="+mn-lt"/>
                <a:ea typeface="Calibri" pitchFamily="34" charset="-122"/>
                <a:cs typeface="Calibri" pitchFamily="34" charset="-120"/>
              </a:rPr>
              <a:t>Unsheltered PIT reductions (20)  </a:t>
            </a:r>
            <a:r>
              <a:rPr lang="en-US" sz="1100" dirty="0">
                <a:solidFill>
                  <a:srgbClr val="EAF2F3"/>
                </a:solidFill>
                <a:latin typeface="+mn-lt"/>
                <a:ea typeface="Calibri" pitchFamily="34" charset="-122"/>
                <a:cs typeface="Calibri" pitchFamily="34" charset="-120"/>
              </a:rPr>
              <a:t>— the single largest factor</a:t>
            </a:r>
            <a:endParaRPr lang="en-US" sz="1100" dirty="0">
              <a:latin typeface="+mn-lt"/>
            </a:endParaRPr>
          </a:p>
        </p:txBody>
      </p:sp>
      <p:sp>
        <p:nvSpPr>
          <p:cNvPr id="14" name="Text 8"/>
          <p:cNvSpPr/>
          <p:nvPr/>
        </p:nvSpPr>
        <p:spPr>
          <a:xfrm>
            <a:off x="7863840" y="4800600"/>
            <a:ext cx="3520440" cy="1005840"/>
          </a:xfrm>
          <a:prstGeom prst="rect">
            <a:avLst/>
          </a:prstGeom>
          <a:noFill/>
          <a:ln/>
        </p:spPr>
        <p:txBody>
          <a:bodyPr wrap="square" lIns="0" tIns="0" rIns="0" bIns="0" rtlCol="0" anchor="ctr"/>
          <a:lstStyle/>
          <a:p>
            <a:pPr marL="0" indent="0">
              <a:lnSpc>
                <a:spcPct val="100000"/>
              </a:lnSpc>
              <a:buNone/>
            </a:pPr>
            <a:r>
              <a:rPr lang="en-US" sz="1050" i="1" dirty="0">
                <a:solidFill>
                  <a:srgbClr val="CFE3E7"/>
                </a:solidFill>
                <a:latin typeface="+mn-lt"/>
                <a:ea typeface="Calibri" pitchFamily="34" charset="-122"/>
                <a:cs typeface="Calibri" pitchFamily="34" charset="-120"/>
              </a:rPr>
              <a:t>Standalone points for HMIS, PIT, and Housing/Healthcare leveraging were removed; those questions now live under other areas.</a:t>
            </a:r>
            <a:endParaRPr lang="en-US" sz="105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3006670" y="365125"/>
            <a:ext cx="83471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Monda"/>
              <a:buNone/>
            </a:pPr>
            <a:r>
              <a:rPr lang="en-US" sz="4800" b="1" dirty="0">
                <a:latin typeface="Eurostile"/>
              </a:rPr>
              <a:t>Agenda</a:t>
            </a:r>
            <a:endParaRPr b="1" dirty="0">
              <a:latin typeface="Eurostile"/>
            </a:endParaRPr>
          </a:p>
        </p:txBody>
      </p:sp>
      <p:sp>
        <p:nvSpPr>
          <p:cNvPr id="159" name="Google Shape;159;p3"/>
          <p:cNvSpPr txBox="1">
            <a:spLocks noGrp="1"/>
          </p:cNvSpPr>
          <p:nvPr>
            <p:ph type="body" idx="1"/>
          </p:nvPr>
        </p:nvSpPr>
        <p:spPr>
          <a:xfrm>
            <a:off x="3006669" y="1690688"/>
            <a:ext cx="8347129"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1000"/>
              </a:spcBef>
              <a:spcAft>
                <a:spcPts val="0"/>
              </a:spcAft>
              <a:buClr>
                <a:schemeClr val="dk2"/>
              </a:buClr>
              <a:buSzPts val="2800"/>
              <a:buChar char="•"/>
            </a:pPr>
            <a:r>
              <a:rPr lang="en-US" sz="2000" dirty="0">
                <a:latin typeface="Aptos" panose="020B0004020202020204" pitchFamily="34" charset="0"/>
              </a:rPr>
              <a:t>HUD CoC Program Overview</a:t>
            </a:r>
          </a:p>
          <a:p>
            <a:pPr marL="228600" lvl="0" indent="-228600" algn="l" rtl="0">
              <a:lnSpc>
                <a:spcPct val="150000"/>
              </a:lnSpc>
              <a:spcBef>
                <a:spcPts val="1000"/>
              </a:spcBef>
              <a:spcAft>
                <a:spcPts val="0"/>
              </a:spcAft>
              <a:buClr>
                <a:schemeClr val="dk2"/>
              </a:buClr>
              <a:buSzPts val="2800"/>
              <a:buChar char="•"/>
            </a:pPr>
            <a:r>
              <a:rPr lang="en-US" sz="2000" dirty="0">
                <a:latin typeface="Aptos" panose="020B0004020202020204" pitchFamily="34" charset="0"/>
              </a:rPr>
              <a:t>Key Changes in FY26 HUD CoC NOFO</a:t>
            </a:r>
          </a:p>
          <a:p>
            <a:pPr marL="685800" lvl="1" indent="-228600">
              <a:lnSpc>
                <a:spcPct val="150000"/>
              </a:lnSpc>
              <a:spcBef>
                <a:spcPts val="1000"/>
              </a:spcBef>
              <a:buSzPts val="2800"/>
            </a:pPr>
            <a:r>
              <a:rPr lang="en-US" sz="1600" dirty="0">
                <a:latin typeface="Aptos" panose="020B0004020202020204" pitchFamily="34" charset="0"/>
              </a:rPr>
              <a:t>Project &amp; Participant Eligibility</a:t>
            </a:r>
          </a:p>
          <a:p>
            <a:pPr marL="685800" lvl="1" indent="-228600">
              <a:lnSpc>
                <a:spcPct val="150000"/>
              </a:lnSpc>
              <a:spcBef>
                <a:spcPts val="1000"/>
              </a:spcBef>
              <a:buSzPts val="2800"/>
            </a:pPr>
            <a:r>
              <a:rPr lang="en-US" sz="1600" dirty="0">
                <a:latin typeface="Aptos" panose="020B0004020202020204" pitchFamily="34" charset="0"/>
              </a:rPr>
              <a:t>CoC NOFO Application Process</a:t>
            </a:r>
          </a:p>
          <a:p>
            <a:pPr marL="685800" lvl="1" indent="-228600">
              <a:lnSpc>
                <a:spcPct val="150000"/>
              </a:lnSpc>
              <a:spcBef>
                <a:spcPts val="1000"/>
              </a:spcBef>
              <a:buSzPts val="2800"/>
            </a:pPr>
            <a:r>
              <a:rPr lang="en-US" sz="1600" dirty="0">
                <a:latin typeface="Aptos" panose="020B0004020202020204" pitchFamily="34" charset="0"/>
              </a:rPr>
              <a:t>Scoring Review</a:t>
            </a:r>
          </a:p>
          <a:p>
            <a:pPr marL="228600" lvl="0" indent="-228600" algn="l" rtl="0">
              <a:lnSpc>
                <a:spcPct val="150000"/>
              </a:lnSpc>
              <a:spcBef>
                <a:spcPts val="1000"/>
              </a:spcBef>
              <a:spcAft>
                <a:spcPts val="0"/>
              </a:spcAft>
              <a:buClr>
                <a:schemeClr val="dk2"/>
              </a:buClr>
              <a:buSzPts val="2800"/>
              <a:buChar char="•"/>
            </a:pPr>
            <a:r>
              <a:rPr lang="en-US" sz="2000" dirty="0">
                <a:latin typeface="Aptos" panose="020B0004020202020204" pitchFamily="34" charset="0"/>
              </a:rPr>
              <a:t>What this Means for the Erie CoC</a:t>
            </a:r>
          </a:p>
          <a:p>
            <a:pPr marL="685800" lvl="1" indent="-228600">
              <a:lnSpc>
                <a:spcPct val="150000"/>
              </a:lnSpc>
              <a:spcBef>
                <a:spcPts val="1000"/>
              </a:spcBef>
              <a:buSzPts val="2800"/>
            </a:pPr>
            <a:r>
              <a:rPr lang="en-US" sz="1600" dirty="0">
                <a:latin typeface="Aptos" panose="020B0004020202020204" pitchFamily="34" charset="0"/>
              </a:rPr>
              <a:t>Our Funding Picture</a:t>
            </a:r>
          </a:p>
          <a:p>
            <a:pPr marL="685800" lvl="1" indent="-228600">
              <a:lnSpc>
                <a:spcPct val="150000"/>
              </a:lnSpc>
              <a:spcBef>
                <a:spcPts val="1000"/>
              </a:spcBef>
              <a:buSzPts val="2800"/>
            </a:pPr>
            <a:r>
              <a:rPr lang="en-US" sz="1600" dirty="0">
                <a:latin typeface="Aptos" panose="020B0004020202020204" pitchFamily="34" charset="0"/>
              </a:rPr>
              <a:t>Decisions for our CoC Portfolio</a:t>
            </a:r>
          </a:p>
          <a:p>
            <a:pPr marL="228600" lvl="0" indent="-228600" algn="l" rtl="0">
              <a:lnSpc>
                <a:spcPct val="150000"/>
              </a:lnSpc>
              <a:spcBef>
                <a:spcPts val="1000"/>
              </a:spcBef>
              <a:spcAft>
                <a:spcPts val="0"/>
              </a:spcAft>
              <a:buClr>
                <a:schemeClr val="dk2"/>
              </a:buClr>
              <a:buSzPts val="2800"/>
              <a:buChar char="•"/>
            </a:pPr>
            <a:r>
              <a:rPr lang="en-US" sz="2000" dirty="0">
                <a:latin typeface="Aptos" panose="020B0004020202020204" pitchFamily="34" charset="0"/>
              </a:rPr>
              <a:t>Local Deadlines</a:t>
            </a:r>
          </a:p>
          <a:p>
            <a:pPr marL="228600" lvl="0" indent="-228600" algn="l" rtl="0">
              <a:lnSpc>
                <a:spcPct val="150000"/>
              </a:lnSpc>
              <a:spcBef>
                <a:spcPts val="1000"/>
              </a:spcBef>
              <a:spcAft>
                <a:spcPts val="0"/>
              </a:spcAft>
              <a:buClr>
                <a:schemeClr val="dk2"/>
              </a:buClr>
              <a:buSzPts val="2800"/>
              <a:buChar char="•"/>
            </a:pPr>
            <a:endParaRPr lang="en-US" sz="2000" dirty="0">
              <a:latin typeface="Aptos" panose="020B0004020202020204" pitchFamily="34" charset="0"/>
            </a:endParaRPr>
          </a:p>
          <a:p>
            <a:pPr marL="228600" lvl="0" indent="-228600" algn="l" rtl="0">
              <a:lnSpc>
                <a:spcPct val="150000"/>
              </a:lnSpc>
              <a:spcBef>
                <a:spcPts val="1000"/>
              </a:spcBef>
              <a:spcAft>
                <a:spcPts val="0"/>
              </a:spcAft>
              <a:buClr>
                <a:schemeClr val="dk2"/>
              </a:buClr>
              <a:buSzPts val="2800"/>
              <a:buChar char="•"/>
            </a:pPr>
            <a:endParaRPr lang="en-US" sz="2000" dirty="0">
              <a:latin typeface="Aptos" panose="020B0004020202020204" pitchFamily="34" charset="0"/>
            </a:endParaRPr>
          </a:p>
          <a:p>
            <a:pPr marL="228600" lvl="0" indent="-228600" algn="l" rtl="0">
              <a:lnSpc>
                <a:spcPct val="150000"/>
              </a:lnSpc>
              <a:spcBef>
                <a:spcPts val="1000"/>
              </a:spcBef>
              <a:spcAft>
                <a:spcPts val="0"/>
              </a:spcAft>
              <a:buClr>
                <a:schemeClr val="dk2"/>
              </a:buClr>
              <a:buSzPts val="2800"/>
              <a:buChar char="•"/>
            </a:pPr>
            <a:endParaRPr lang="en-US" sz="2000"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STEP 3 — SCREENS THAT CAN STILL STOP AN AWARD</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Risk Review &amp; Selection Discretion</a:t>
            </a:r>
            <a:endParaRPr lang="en-US" sz="3000" dirty="0">
              <a:latin typeface="+mj-lt"/>
            </a:endParaRPr>
          </a:p>
        </p:txBody>
      </p:sp>
      <p:sp>
        <p:nvSpPr>
          <p:cNvPr id="4" name="Shape 2"/>
          <p:cNvSpPr/>
          <p:nvPr/>
        </p:nvSpPr>
        <p:spPr>
          <a:xfrm>
            <a:off x="548640" y="1627632"/>
            <a:ext cx="11064240" cy="2011680"/>
          </a:xfrm>
          <a:prstGeom prst="roundRect">
            <a:avLst>
              <a:gd name="adj" fmla="val 409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Shape 3"/>
          <p:cNvSpPr/>
          <p:nvPr/>
        </p:nvSpPr>
        <p:spPr>
          <a:xfrm>
            <a:off x="841248" y="2084832"/>
            <a:ext cx="658368" cy="658368"/>
          </a:xfrm>
          <a:prstGeom prst="ellipse">
            <a:avLst/>
          </a:prstGeom>
          <a:solidFill>
            <a:srgbClr val="C97B1E"/>
          </a:solidFill>
          <a:ln/>
        </p:spPr>
        <p:txBody>
          <a:bodyPr/>
          <a:lstStyle/>
          <a:p>
            <a:endParaRPr lang="en-US">
              <a:latin typeface="+mn-lt"/>
            </a:endParaRPr>
          </a:p>
        </p:txBody>
      </p:sp>
      <p:pic>
        <p:nvPicPr>
          <p:cNvPr id="6" name="Image 0" descr="preencoded.png"/>
          <p:cNvPicPr>
            <a:picLocks noChangeAspect="1"/>
          </p:cNvPicPr>
          <p:nvPr/>
        </p:nvPicPr>
        <p:blipFill>
          <a:blip r:embed="rId3"/>
          <a:stretch>
            <a:fillRect/>
          </a:stretch>
        </p:blipFill>
        <p:spPr>
          <a:xfrm>
            <a:off x="1019007" y="2262591"/>
            <a:ext cx="302849" cy="302849"/>
          </a:xfrm>
          <a:prstGeom prst="rect">
            <a:avLst/>
          </a:prstGeom>
        </p:spPr>
      </p:pic>
      <p:sp>
        <p:nvSpPr>
          <p:cNvPr id="7" name="Text 4"/>
          <p:cNvSpPr/>
          <p:nvPr/>
        </p:nvSpPr>
        <p:spPr>
          <a:xfrm>
            <a:off x="1737360" y="1865376"/>
            <a:ext cx="9601200" cy="365760"/>
          </a:xfrm>
          <a:prstGeom prst="rect">
            <a:avLst/>
          </a:prstGeom>
          <a:noFill/>
          <a:ln/>
        </p:spPr>
        <p:txBody>
          <a:bodyPr wrap="square" lIns="0" tIns="0" rIns="0" bIns="0" rtlCol="0" anchor="ctr"/>
          <a:lstStyle/>
          <a:p>
            <a:pPr marL="0" indent="0">
              <a:buNone/>
            </a:pPr>
            <a:r>
              <a:rPr lang="en-US" sz="1600" b="1" dirty="0">
                <a:solidFill>
                  <a:srgbClr val="134E5E"/>
                </a:solidFill>
                <a:latin typeface="+mn-lt"/>
                <a:ea typeface="Calibri" pitchFamily="34" charset="-122"/>
                <a:cs typeface="Calibri" pitchFamily="34" charset="-120"/>
              </a:rPr>
              <a:t>Expanded risk review</a:t>
            </a:r>
            <a:endParaRPr lang="en-US" sz="1600" dirty="0">
              <a:latin typeface="+mn-lt"/>
            </a:endParaRPr>
          </a:p>
        </p:txBody>
      </p:sp>
      <p:sp>
        <p:nvSpPr>
          <p:cNvPr id="8" name="Text 5"/>
          <p:cNvSpPr/>
          <p:nvPr/>
        </p:nvSpPr>
        <p:spPr>
          <a:xfrm>
            <a:off x="1737360" y="2304288"/>
            <a:ext cx="9692640" cy="1188720"/>
          </a:xfrm>
          <a:prstGeom prst="rect">
            <a:avLst/>
          </a:prstGeom>
          <a:noFill/>
          <a:ln/>
        </p:spPr>
        <p:txBody>
          <a:bodyPr wrap="square" lIns="0" tIns="0" rIns="0" bIns="0" rtlCol="0" anchor="t"/>
          <a:lstStyle/>
          <a:p>
            <a:pPr marL="0" indent="0">
              <a:lnSpc>
                <a:spcPct val="100000"/>
              </a:lnSpc>
              <a:buNone/>
            </a:pPr>
            <a:r>
              <a:rPr lang="en-US" sz="1600" dirty="0">
                <a:solidFill>
                  <a:srgbClr val="1F2A2E"/>
                </a:solidFill>
                <a:latin typeface="+mn-lt"/>
                <a:ea typeface="Calibri" pitchFamily="34" charset="-122"/>
                <a:cs typeface="Calibri" pitchFamily="34" charset="-120"/>
              </a:rPr>
              <a:t>Beyond the usual financial controls, management systems, and audit results, risk review now may weigh public sources (e.g., news reports, IG/GAO findings) and subjective criteria such as the “ability to promote self-sufficiency.” For the first time, HUD states the risk review result alone can be a sufficient, independent basis for an adverse funding decision.</a:t>
            </a:r>
            <a:endParaRPr lang="en-US" sz="1600" dirty="0">
              <a:latin typeface="+mn-lt"/>
            </a:endParaRPr>
          </a:p>
        </p:txBody>
      </p:sp>
      <p:sp>
        <p:nvSpPr>
          <p:cNvPr id="9" name="Shape 6"/>
          <p:cNvSpPr/>
          <p:nvPr/>
        </p:nvSpPr>
        <p:spPr>
          <a:xfrm>
            <a:off x="548640" y="3822192"/>
            <a:ext cx="11064240" cy="2011680"/>
          </a:xfrm>
          <a:prstGeom prst="roundRect">
            <a:avLst>
              <a:gd name="adj" fmla="val 409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0" name="Shape 7"/>
          <p:cNvSpPr/>
          <p:nvPr/>
        </p:nvSpPr>
        <p:spPr>
          <a:xfrm>
            <a:off x="841248" y="4279392"/>
            <a:ext cx="658368" cy="658368"/>
          </a:xfrm>
          <a:prstGeom prst="ellipse">
            <a:avLst/>
          </a:prstGeom>
          <a:solidFill>
            <a:srgbClr val="6E5A8C"/>
          </a:solidFill>
          <a:ln/>
        </p:spPr>
        <p:txBody>
          <a:bodyPr/>
          <a:lstStyle/>
          <a:p>
            <a:endParaRPr lang="en-US">
              <a:latin typeface="+mn-lt"/>
            </a:endParaRPr>
          </a:p>
        </p:txBody>
      </p:sp>
      <p:pic>
        <p:nvPicPr>
          <p:cNvPr id="11" name="Image 1" descr="preencoded.png"/>
          <p:cNvPicPr>
            <a:picLocks noChangeAspect="1"/>
          </p:cNvPicPr>
          <p:nvPr/>
        </p:nvPicPr>
        <p:blipFill>
          <a:blip r:embed="rId4"/>
          <a:stretch>
            <a:fillRect/>
          </a:stretch>
        </p:blipFill>
        <p:spPr>
          <a:xfrm>
            <a:off x="1019007" y="4457151"/>
            <a:ext cx="302849" cy="302849"/>
          </a:xfrm>
          <a:prstGeom prst="rect">
            <a:avLst/>
          </a:prstGeom>
        </p:spPr>
      </p:pic>
      <p:sp>
        <p:nvSpPr>
          <p:cNvPr id="12" name="Text 8"/>
          <p:cNvSpPr/>
          <p:nvPr/>
        </p:nvSpPr>
        <p:spPr>
          <a:xfrm>
            <a:off x="1737360" y="4059936"/>
            <a:ext cx="9601200" cy="365760"/>
          </a:xfrm>
          <a:prstGeom prst="rect">
            <a:avLst/>
          </a:prstGeom>
          <a:noFill/>
          <a:ln/>
        </p:spPr>
        <p:txBody>
          <a:bodyPr wrap="square" lIns="0" tIns="0" rIns="0" bIns="0" rtlCol="0" anchor="ctr"/>
          <a:lstStyle/>
          <a:p>
            <a:pPr marL="0" indent="0">
              <a:buNone/>
            </a:pPr>
            <a:r>
              <a:rPr lang="en-US" sz="1600" b="1" dirty="0">
                <a:solidFill>
                  <a:srgbClr val="134E5E"/>
                </a:solidFill>
                <a:latin typeface="+mn-lt"/>
                <a:ea typeface="Calibri" pitchFamily="34" charset="-122"/>
                <a:cs typeface="Calibri" pitchFamily="34" charset="-120"/>
              </a:rPr>
              <a:t>Added selection discretion</a:t>
            </a:r>
            <a:endParaRPr lang="en-US" sz="1600" dirty="0">
              <a:latin typeface="+mn-lt"/>
            </a:endParaRPr>
          </a:p>
        </p:txBody>
      </p:sp>
      <p:sp>
        <p:nvSpPr>
          <p:cNvPr id="13" name="Text 9"/>
          <p:cNvSpPr/>
          <p:nvPr/>
        </p:nvSpPr>
        <p:spPr>
          <a:xfrm>
            <a:off x="1737360" y="4498848"/>
            <a:ext cx="9692640" cy="1188720"/>
          </a:xfrm>
          <a:prstGeom prst="rect">
            <a:avLst/>
          </a:prstGeom>
          <a:noFill/>
          <a:ln/>
        </p:spPr>
        <p:txBody>
          <a:bodyPr wrap="square" lIns="0" tIns="0" rIns="0" bIns="0" rtlCol="0" anchor="t"/>
          <a:lstStyle/>
          <a:p>
            <a:pPr marL="0" indent="0">
              <a:lnSpc>
                <a:spcPct val="100000"/>
              </a:lnSpc>
              <a:buNone/>
            </a:pPr>
            <a:r>
              <a:rPr lang="en-US" sz="1600" dirty="0">
                <a:solidFill>
                  <a:srgbClr val="1F2A2E"/>
                </a:solidFill>
                <a:latin typeface="+mn-lt"/>
                <a:ea typeface="Calibri" pitchFamily="34" charset="-122"/>
                <a:cs typeface="Calibri" pitchFamily="34" charset="-120"/>
              </a:rPr>
              <a:t>Beyond threshold, merit, and risk review, HUD may also weigh subjective factors — the projected impact on NOFO priorities, the “likelihood” a project yields expected benefits, and seeking a “broad range” of recipients beyond recurrent ones.</a:t>
            </a:r>
            <a:endParaRPr lang="en-US" sz="16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ALSO WORTH FLAGGING</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Other Notable Changes</a:t>
            </a:r>
            <a:endParaRPr lang="en-US" sz="3000" dirty="0">
              <a:latin typeface="+mj-lt"/>
            </a:endParaRPr>
          </a:p>
        </p:txBody>
      </p:sp>
      <p:sp>
        <p:nvSpPr>
          <p:cNvPr id="4" name="Shape 2"/>
          <p:cNvSpPr/>
          <p:nvPr/>
        </p:nvSpPr>
        <p:spPr>
          <a:xfrm>
            <a:off x="548640" y="1481328"/>
            <a:ext cx="5440680" cy="1371600"/>
          </a:xfrm>
          <a:prstGeom prst="roundRect">
            <a:avLst>
              <a:gd name="adj" fmla="val 5333"/>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5" name="Image 0" descr="preencoded.png"/>
          <p:cNvPicPr>
            <a:picLocks noChangeAspect="1"/>
          </p:cNvPicPr>
          <p:nvPr/>
        </p:nvPicPr>
        <p:blipFill>
          <a:blip r:embed="rId3"/>
          <a:stretch>
            <a:fillRect/>
          </a:stretch>
        </p:blipFill>
        <p:spPr>
          <a:xfrm>
            <a:off x="804672" y="1719072"/>
            <a:ext cx="219456" cy="219456"/>
          </a:xfrm>
          <a:prstGeom prst="rect">
            <a:avLst/>
          </a:prstGeom>
        </p:spPr>
      </p:pic>
      <p:sp>
        <p:nvSpPr>
          <p:cNvPr id="6" name="Text 3"/>
          <p:cNvSpPr/>
          <p:nvPr/>
        </p:nvSpPr>
        <p:spPr>
          <a:xfrm>
            <a:off x="1115568" y="1645920"/>
            <a:ext cx="4617720" cy="347472"/>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NSPIRE inspection standard</a:t>
            </a:r>
            <a:endParaRPr lang="en-US" sz="1300" dirty="0">
              <a:latin typeface="+mn-lt"/>
            </a:endParaRPr>
          </a:p>
        </p:txBody>
      </p:sp>
      <p:sp>
        <p:nvSpPr>
          <p:cNvPr id="7" name="Text 4"/>
          <p:cNvSpPr/>
          <p:nvPr/>
        </p:nvSpPr>
        <p:spPr>
          <a:xfrm>
            <a:off x="822960" y="2029968"/>
            <a:ext cx="4910328" cy="713232"/>
          </a:xfrm>
          <a:prstGeom prst="rect">
            <a:avLst/>
          </a:prstGeom>
          <a:noFill/>
          <a:ln/>
        </p:spPr>
        <p:txBody>
          <a:bodyPr wrap="square" lIns="0" tIns="0" rIns="0" bIns="0" rtlCol="0" anchor="t"/>
          <a:lstStyle/>
          <a:p>
            <a:pPr marL="0" indent="0">
              <a:lnSpc>
                <a:spcPct val="97000"/>
              </a:lnSpc>
              <a:buNone/>
            </a:pPr>
            <a:r>
              <a:rPr lang="en-US" sz="1060" dirty="0">
                <a:solidFill>
                  <a:srgbClr val="1F2A2E"/>
                </a:solidFill>
                <a:latin typeface="+mn-lt"/>
                <a:ea typeface="Calibri" pitchFamily="34" charset="-122"/>
                <a:cs typeface="Calibri" pitchFamily="34" charset="-120"/>
              </a:rPr>
              <a:t>Effective Oct 1, 2026, housing leased with CoC funds, or with rental assistance, must meet the National Standards for the Physical Inspection of Real Estate (24 CFR 5.703).</a:t>
            </a:r>
            <a:endParaRPr lang="en-US" sz="1060" dirty="0">
              <a:latin typeface="+mn-lt"/>
            </a:endParaRPr>
          </a:p>
        </p:txBody>
      </p:sp>
      <p:sp>
        <p:nvSpPr>
          <p:cNvPr id="8" name="Shape 5"/>
          <p:cNvSpPr/>
          <p:nvPr/>
        </p:nvSpPr>
        <p:spPr>
          <a:xfrm>
            <a:off x="6263640" y="1481328"/>
            <a:ext cx="5440680" cy="1371600"/>
          </a:xfrm>
          <a:prstGeom prst="roundRect">
            <a:avLst>
              <a:gd name="adj" fmla="val 5333"/>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9" name="Image 1" descr="preencoded.png"/>
          <p:cNvPicPr>
            <a:picLocks noChangeAspect="1"/>
          </p:cNvPicPr>
          <p:nvPr/>
        </p:nvPicPr>
        <p:blipFill>
          <a:blip r:embed="rId3"/>
          <a:stretch>
            <a:fillRect/>
          </a:stretch>
        </p:blipFill>
        <p:spPr>
          <a:xfrm>
            <a:off x="6519672" y="1719072"/>
            <a:ext cx="219456" cy="219456"/>
          </a:xfrm>
          <a:prstGeom prst="rect">
            <a:avLst/>
          </a:prstGeom>
        </p:spPr>
      </p:pic>
      <p:sp>
        <p:nvSpPr>
          <p:cNvPr id="10" name="Text 6"/>
          <p:cNvSpPr/>
          <p:nvPr/>
        </p:nvSpPr>
        <p:spPr>
          <a:xfrm>
            <a:off x="6830568" y="1645920"/>
            <a:ext cx="4617720" cy="347472"/>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“Self-sufficiency” redefined</a:t>
            </a:r>
            <a:endParaRPr lang="en-US" sz="1300" dirty="0">
              <a:latin typeface="+mn-lt"/>
            </a:endParaRPr>
          </a:p>
        </p:txBody>
      </p:sp>
      <p:sp>
        <p:nvSpPr>
          <p:cNvPr id="11" name="Text 7"/>
          <p:cNvSpPr/>
          <p:nvPr/>
        </p:nvSpPr>
        <p:spPr>
          <a:xfrm>
            <a:off x="6537960" y="2029968"/>
            <a:ext cx="4910328" cy="713232"/>
          </a:xfrm>
          <a:prstGeom prst="rect">
            <a:avLst/>
          </a:prstGeom>
          <a:noFill/>
          <a:ln/>
        </p:spPr>
        <p:txBody>
          <a:bodyPr wrap="square" lIns="0" tIns="0" rIns="0" bIns="0" rtlCol="0" anchor="t"/>
          <a:lstStyle/>
          <a:p>
            <a:pPr marL="0" indent="0">
              <a:lnSpc>
                <a:spcPct val="97000"/>
              </a:lnSpc>
              <a:buNone/>
            </a:pPr>
            <a:r>
              <a:rPr lang="en-US" sz="1060" dirty="0">
                <a:solidFill>
                  <a:srgbClr val="1F2A2E"/>
                </a:solidFill>
                <a:latin typeface="+mn-lt"/>
                <a:ea typeface="Calibri" pitchFamily="34" charset="-122"/>
                <a:cs typeface="Calibri" pitchFamily="34" charset="-120"/>
              </a:rPr>
              <a:t>HUD now defines this as the ability to meet basic needs, including a place to live, “without public or private assistance” — a change from the long-standing “with or without assistance” definition.</a:t>
            </a:r>
            <a:endParaRPr lang="en-US" sz="1060" dirty="0">
              <a:latin typeface="+mn-lt"/>
            </a:endParaRPr>
          </a:p>
        </p:txBody>
      </p:sp>
      <p:sp>
        <p:nvSpPr>
          <p:cNvPr id="12" name="Shape 8"/>
          <p:cNvSpPr/>
          <p:nvPr/>
        </p:nvSpPr>
        <p:spPr>
          <a:xfrm>
            <a:off x="548640" y="3035808"/>
            <a:ext cx="5440680" cy="1371600"/>
          </a:xfrm>
          <a:prstGeom prst="roundRect">
            <a:avLst>
              <a:gd name="adj" fmla="val 5333"/>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13" name="Image 2" descr="preencoded.png"/>
          <p:cNvPicPr>
            <a:picLocks noChangeAspect="1"/>
          </p:cNvPicPr>
          <p:nvPr/>
        </p:nvPicPr>
        <p:blipFill>
          <a:blip r:embed="rId3"/>
          <a:stretch>
            <a:fillRect/>
          </a:stretch>
        </p:blipFill>
        <p:spPr>
          <a:xfrm>
            <a:off x="804672" y="3273552"/>
            <a:ext cx="219456" cy="219456"/>
          </a:xfrm>
          <a:prstGeom prst="rect">
            <a:avLst/>
          </a:prstGeom>
        </p:spPr>
      </p:pic>
      <p:sp>
        <p:nvSpPr>
          <p:cNvPr id="14" name="Text 9"/>
          <p:cNvSpPr/>
          <p:nvPr/>
        </p:nvSpPr>
        <p:spPr>
          <a:xfrm>
            <a:off x="1115568" y="3200400"/>
            <a:ext cx="4617720" cy="347472"/>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Prohibiting “safe-consumption” preference points</a:t>
            </a:r>
            <a:endParaRPr lang="en-US" sz="1300" dirty="0">
              <a:latin typeface="+mn-lt"/>
            </a:endParaRPr>
          </a:p>
        </p:txBody>
      </p:sp>
      <p:sp>
        <p:nvSpPr>
          <p:cNvPr id="15" name="Text 10"/>
          <p:cNvSpPr/>
          <p:nvPr/>
        </p:nvSpPr>
        <p:spPr>
          <a:xfrm>
            <a:off x="822960" y="3584448"/>
            <a:ext cx="4910328" cy="713232"/>
          </a:xfrm>
          <a:prstGeom prst="rect">
            <a:avLst/>
          </a:prstGeom>
          <a:noFill/>
          <a:ln/>
        </p:spPr>
        <p:txBody>
          <a:bodyPr wrap="square" lIns="0" tIns="0" rIns="0" bIns="0" rtlCol="0" anchor="t"/>
          <a:lstStyle/>
          <a:p>
            <a:pPr marL="0" indent="0">
              <a:lnSpc>
                <a:spcPct val="97000"/>
              </a:lnSpc>
              <a:buNone/>
            </a:pPr>
            <a:r>
              <a:rPr lang="en-US" sz="1060" dirty="0">
                <a:solidFill>
                  <a:srgbClr val="1F2A2E"/>
                </a:solidFill>
                <a:latin typeface="+mn-lt"/>
                <a:ea typeface="Calibri" pitchFamily="34" charset="-122"/>
                <a:cs typeface="Calibri" pitchFamily="34" charset="-120"/>
              </a:rPr>
              <a:t>Up to 10 of the 14 Policy Initiative Preference points go to CoCs that certify, by policy, that no CoC-funded project will operate safe consumption sites and that permit sobriety/treatment as an occupancy condition.</a:t>
            </a:r>
            <a:endParaRPr lang="en-US" sz="1060" dirty="0">
              <a:latin typeface="+mn-lt"/>
            </a:endParaRPr>
          </a:p>
        </p:txBody>
      </p:sp>
      <p:sp>
        <p:nvSpPr>
          <p:cNvPr id="16" name="Shape 11"/>
          <p:cNvSpPr/>
          <p:nvPr/>
        </p:nvSpPr>
        <p:spPr>
          <a:xfrm>
            <a:off x="6263640" y="3035808"/>
            <a:ext cx="5440680" cy="1371600"/>
          </a:xfrm>
          <a:prstGeom prst="roundRect">
            <a:avLst>
              <a:gd name="adj" fmla="val 5333"/>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17" name="Image 3" descr="preencoded.png"/>
          <p:cNvPicPr>
            <a:picLocks noChangeAspect="1"/>
          </p:cNvPicPr>
          <p:nvPr/>
        </p:nvPicPr>
        <p:blipFill>
          <a:blip r:embed="rId3"/>
          <a:stretch>
            <a:fillRect/>
          </a:stretch>
        </p:blipFill>
        <p:spPr>
          <a:xfrm>
            <a:off x="6519672" y="3273552"/>
            <a:ext cx="219456" cy="219456"/>
          </a:xfrm>
          <a:prstGeom prst="rect">
            <a:avLst/>
          </a:prstGeom>
        </p:spPr>
      </p:pic>
      <p:sp>
        <p:nvSpPr>
          <p:cNvPr id="18" name="Text 12"/>
          <p:cNvSpPr/>
          <p:nvPr/>
        </p:nvSpPr>
        <p:spPr>
          <a:xfrm>
            <a:off x="6830568" y="3200400"/>
            <a:ext cx="4617720" cy="347472"/>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No special protections for YHDP &amp; DV Bonus projects</a:t>
            </a:r>
            <a:endParaRPr lang="en-US" sz="1300" dirty="0">
              <a:latin typeface="+mn-lt"/>
            </a:endParaRPr>
          </a:p>
        </p:txBody>
      </p:sp>
      <p:sp>
        <p:nvSpPr>
          <p:cNvPr id="19" name="Text 13"/>
          <p:cNvSpPr/>
          <p:nvPr/>
        </p:nvSpPr>
        <p:spPr>
          <a:xfrm>
            <a:off x="6537960" y="3584448"/>
            <a:ext cx="4910328" cy="713232"/>
          </a:xfrm>
          <a:prstGeom prst="rect">
            <a:avLst/>
          </a:prstGeom>
          <a:noFill/>
          <a:ln/>
        </p:spPr>
        <p:txBody>
          <a:bodyPr wrap="square" lIns="0" tIns="0" rIns="0" bIns="0" rtlCol="0" anchor="t"/>
          <a:lstStyle/>
          <a:p>
            <a:pPr marL="0" indent="0">
              <a:lnSpc>
                <a:spcPct val="97000"/>
              </a:lnSpc>
              <a:buNone/>
            </a:pPr>
            <a:r>
              <a:rPr lang="en-US" sz="1060" dirty="0">
                <a:solidFill>
                  <a:srgbClr val="1F2A2E"/>
                </a:solidFill>
                <a:latin typeface="+mn-lt"/>
                <a:ea typeface="Calibri" pitchFamily="34" charset="-122"/>
                <a:cs typeface="Calibri" pitchFamily="34" charset="-120"/>
              </a:rPr>
              <a:t>YHDP renewals and DV Bonus projects must be ranked and scored and compete — only CoC Planning and UFA are exempt.</a:t>
            </a:r>
            <a:endParaRPr lang="en-US" sz="1060" dirty="0">
              <a:latin typeface="+mn-lt"/>
            </a:endParaRPr>
          </a:p>
        </p:txBody>
      </p:sp>
      <p:sp>
        <p:nvSpPr>
          <p:cNvPr id="20" name="Shape 14"/>
          <p:cNvSpPr/>
          <p:nvPr/>
        </p:nvSpPr>
        <p:spPr>
          <a:xfrm>
            <a:off x="548640" y="4590288"/>
            <a:ext cx="5440680" cy="1371600"/>
          </a:xfrm>
          <a:prstGeom prst="roundRect">
            <a:avLst>
              <a:gd name="adj" fmla="val 5333"/>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21" name="Image 4" descr="preencoded.png"/>
          <p:cNvPicPr>
            <a:picLocks noChangeAspect="1"/>
          </p:cNvPicPr>
          <p:nvPr/>
        </p:nvPicPr>
        <p:blipFill>
          <a:blip r:embed="rId3"/>
          <a:stretch>
            <a:fillRect/>
          </a:stretch>
        </p:blipFill>
        <p:spPr>
          <a:xfrm>
            <a:off x="804672" y="4828032"/>
            <a:ext cx="219456" cy="219456"/>
          </a:xfrm>
          <a:prstGeom prst="rect">
            <a:avLst/>
          </a:prstGeom>
        </p:spPr>
      </p:pic>
      <p:sp>
        <p:nvSpPr>
          <p:cNvPr id="22" name="Text 15"/>
          <p:cNvSpPr/>
          <p:nvPr/>
        </p:nvSpPr>
        <p:spPr>
          <a:xfrm>
            <a:off x="1115568" y="4754880"/>
            <a:ext cx="4617720" cy="347472"/>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YHDP replacement limits</a:t>
            </a:r>
            <a:endParaRPr lang="en-US" sz="1300" dirty="0">
              <a:latin typeface="+mn-lt"/>
            </a:endParaRPr>
          </a:p>
        </p:txBody>
      </p:sp>
      <p:sp>
        <p:nvSpPr>
          <p:cNvPr id="23" name="Text 16"/>
          <p:cNvSpPr/>
          <p:nvPr/>
        </p:nvSpPr>
        <p:spPr>
          <a:xfrm>
            <a:off x="822960" y="5138928"/>
            <a:ext cx="4910328" cy="713232"/>
          </a:xfrm>
          <a:prstGeom prst="rect">
            <a:avLst/>
          </a:prstGeom>
          <a:noFill/>
          <a:ln/>
        </p:spPr>
        <p:txBody>
          <a:bodyPr wrap="square" lIns="0" tIns="0" rIns="0" bIns="0" rtlCol="0" anchor="t"/>
          <a:lstStyle/>
          <a:p>
            <a:pPr marL="0" indent="0">
              <a:lnSpc>
                <a:spcPct val="97000"/>
              </a:lnSpc>
              <a:buNone/>
            </a:pPr>
            <a:r>
              <a:rPr lang="en-US" sz="1060" dirty="0">
                <a:solidFill>
                  <a:srgbClr val="1F2A2E"/>
                </a:solidFill>
                <a:latin typeface="+mn-lt"/>
                <a:ea typeface="Calibri" pitchFamily="34" charset="-122"/>
                <a:cs typeface="Calibri" pitchFamily="34" charset="-120"/>
              </a:rPr>
              <a:t>The only FY2026 route to a PH replacement project for a YHDP recipient is consolidating up to 10 existing PH projects into one.</a:t>
            </a:r>
            <a:endParaRPr lang="en-US" sz="1060" dirty="0">
              <a:latin typeface="+mn-lt"/>
            </a:endParaRPr>
          </a:p>
        </p:txBody>
      </p:sp>
      <p:sp>
        <p:nvSpPr>
          <p:cNvPr id="24" name="Shape 17"/>
          <p:cNvSpPr/>
          <p:nvPr/>
        </p:nvSpPr>
        <p:spPr>
          <a:xfrm>
            <a:off x="6263640" y="4590288"/>
            <a:ext cx="5440680" cy="1371600"/>
          </a:xfrm>
          <a:prstGeom prst="roundRect">
            <a:avLst>
              <a:gd name="adj" fmla="val 5333"/>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pic>
        <p:nvPicPr>
          <p:cNvPr id="25" name="Image 5" descr="preencoded.png"/>
          <p:cNvPicPr>
            <a:picLocks noChangeAspect="1"/>
          </p:cNvPicPr>
          <p:nvPr/>
        </p:nvPicPr>
        <p:blipFill>
          <a:blip r:embed="rId3"/>
          <a:stretch>
            <a:fillRect/>
          </a:stretch>
        </p:blipFill>
        <p:spPr>
          <a:xfrm>
            <a:off x="6519672" y="4828032"/>
            <a:ext cx="219456" cy="219456"/>
          </a:xfrm>
          <a:prstGeom prst="rect">
            <a:avLst/>
          </a:prstGeom>
        </p:spPr>
      </p:pic>
      <p:sp>
        <p:nvSpPr>
          <p:cNvPr id="26" name="Text 18"/>
          <p:cNvSpPr/>
          <p:nvPr/>
        </p:nvSpPr>
        <p:spPr>
          <a:xfrm>
            <a:off x="6830568" y="4754880"/>
            <a:ext cx="4617720" cy="347472"/>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Solo Applicant route emphasized</a:t>
            </a:r>
            <a:endParaRPr lang="en-US" sz="1300" dirty="0">
              <a:latin typeface="+mn-lt"/>
            </a:endParaRPr>
          </a:p>
        </p:txBody>
      </p:sp>
      <p:sp>
        <p:nvSpPr>
          <p:cNvPr id="27" name="Text 19"/>
          <p:cNvSpPr/>
          <p:nvPr/>
        </p:nvSpPr>
        <p:spPr>
          <a:xfrm>
            <a:off x="6537960" y="5138928"/>
            <a:ext cx="4910328" cy="713232"/>
          </a:xfrm>
          <a:prstGeom prst="rect">
            <a:avLst/>
          </a:prstGeom>
          <a:noFill/>
          <a:ln/>
        </p:spPr>
        <p:txBody>
          <a:bodyPr wrap="square" lIns="0" tIns="0" rIns="0" bIns="0" rtlCol="0" anchor="t"/>
          <a:lstStyle/>
          <a:p>
            <a:pPr marL="0" indent="0">
              <a:lnSpc>
                <a:spcPct val="97000"/>
              </a:lnSpc>
              <a:buNone/>
            </a:pPr>
            <a:r>
              <a:rPr lang="en-US" sz="1060" dirty="0">
                <a:solidFill>
                  <a:srgbClr val="1F2A2E"/>
                </a:solidFill>
                <a:latin typeface="+mn-lt"/>
                <a:ea typeface="Calibri" pitchFamily="34" charset="-122"/>
                <a:cs typeface="Calibri" pitchFamily="34" charset="-120"/>
              </a:rPr>
              <a:t>HUD places greater emphasis on the Solo Applicant Appeal, which can lead HUD to award an entity directly and override local CoC ranking.</a:t>
            </a:r>
            <a:endParaRPr lang="en-US" sz="106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6362-E55F-987E-E9F3-C41C72623625}"/>
              </a:ext>
            </a:extLst>
          </p:cNvPr>
          <p:cNvSpPr>
            <a:spLocks noGrp="1"/>
          </p:cNvSpPr>
          <p:nvPr>
            <p:ph type="title"/>
          </p:nvPr>
        </p:nvSpPr>
        <p:spPr/>
        <p:txBody>
          <a:bodyPr/>
          <a:lstStyle/>
          <a:p>
            <a:r>
              <a:rPr lang="en-US" b="1" dirty="0"/>
              <a:t>What This Means for the Erie CoC</a:t>
            </a:r>
          </a:p>
        </p:txBody>
      </p:sp>
      <p:sp>
        <p:nvSpPr>
          <p:cNvPr id="3" name="Text Placeholder 2">
            <a:extLst>
              <a:ext uri="{FF2B5EF4-FFF2-40B4-BE49-F238E27FC236}">
                <a16:creationId xmlns:a16="http://schemas.microsoft.com/office/drawing/2014/main" id="{936B5361-5FE2-DB00-A12F-765F9838A337}"/>
              </a:ext>
            </a:extLst>
          </p:cNvPr>
          <p:cNvSpPr>
            <a:spLocks noGrp="1"/>
          </p:cNvSpPr>
          <p:nvPr>
            <p:ph type="body" idx="1"/>
          </p:nvPr>
        </p:nvSpPr>
        <p:spPr/>
        <p:txBody>
          <a:bodyPr/>
          <a:lstStyle/>
          <a:p>
            <a:r>
              <a:rPr lang="en-US" dirty="0"/>
              <a:t>The funding landscape and the choices ahead</a:t>
            </a:r>
          </a:p>
        </p:txBody>
      </p:sp>
    </p:spTree>
    <p:extLst>
      <p:ext uri="{BB962C8B-B14F-4D97-AF65-F5344CB8AC3E}">
        <p14:creationId xmlns:p14="http://schemas.microsoft.com/office/powerpoint/2010/main" val="259383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endParaRPr lang="en-US" sz="1200" dirty="0">
              <a:highlight>
                <a:srgbClr val="FFFF00"/>
              </a:highlight>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Our CoC Funding Picture</a:t>
            </a:r>
            <a:endParaRPr lang="en-US" sz="3000" dirty="0">
              <a:latin typeface="+mj-lt"/>
            </a:endParaRPr>
          </a:p>
        </p:txBody>
      </p:sp>
      <p:sp>
        <p:nvSpPr>
          <p:cNvPr id="4" name="Text 2"/>
          <p:cNvSpPr/>
          <p:nvPr/>
        </p:nvSpPr>
        <p:spPr>
          <a:xfrm>
            <a:off x="548640" y="1417320"/>
            <a:ext cx="11064240" cy="365760"/>
          </a:xfrm>
          <a:prstGeom prst="rect">
            <a:avLst/>
          </a:prstGeom>
          <a:noFill/>
          <a:ln/>
        </p:spPr>
        <p:txBody>
          <a:bodyPr wrap="square" lIns="0" tIns="0" rIns="0" bIns="0" rtlCol="0" anchor="ctr"/>
          <a:lstStyle/>
          <a:p>
            <a:pPr marL="0" indent="0">
              <a:buNone/>
            </a:pPr>
            <a:r>
              <a:rPr lang="en-US" sz="1250" i="1" dirty="0">
                <a:solidFill>
                  <a:srgbClr val="5A6B70"/>
                </a:solidFill>
                <a:latin typeface="+mn-lt"/>
                <a:ea typeface="Calibri" pitchFamily="34" charset="-122"/>
                <a:cs typeface="Calibri" pitchFamily="34" charset="-120"/>
              </a:rPr>
              <a:t>Estimated amounts the Erie County CoC may apply for. </a:t>
            </a:r>
            <a:r>
              <a:rPr lang="en-US" sz="1250" i="1" u="sng" dirty="0">
                <a:solidFill>
                  <a:srgbClr val="5A6B70"/>
                </a:solidFill>
                <a:latin typeface="+mn-lt"/>
                <a:ea typeface="Calibri" pitchFamily="34" charset="-122"/>
                <a:cs typeface="Calibri" pitchFamily="34" charset="-120"/>
              </a:rPr>
              <a:t>These are estimates until HUD releases the ARD Report</a:t>
            </a:r>
            <a:r>
              <a:rPr lang="en-US" sz="1250" i="1" dirty="0">
                <a:solidFill>
                  <a:srgbClr val="5A6B70"/>
                </a:solidFill>
                <a:latin typeface="+mn-lt"/>
                <a:ea typeface="Calibri" pitchFamily="34" charset="-122"/>
                <a:cs typeface="Calibri" pitchFamily="34" charset="-120"/>
              </a:rPr>
              <a:t>; based on FY25 awards</a:t>
            </a:r>
            <a:endParaRPr lang="en-US" sz="1250" dirty="0">
              <a:latin typeface="+mn-lt"/>
            </a:endParaRPr>
          </a:p>
        </p:txBody>
      </p:sp>
      <p:sp>
        <p:nvSpPr>
          <p:cNvPr id="5" name="Shape 3"/>
          <p:cNvSpPr/>
          <p:nvPr/>
        </p:nvSpPr>
        <p:spPr>
          <a:xfrm>
            <a:off x="548640" y="1965960"/>
            <a:ext cx="5440680" cy="1207008"/>
          </a:xfrm>
          <a:prstGeom prst="roundRect">
            <a:avLst>
              <a:gd name="adj" fmla="val 606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6" name="Text 4"/>
          <p:cNvSpPr/>
          <p:nvPr/>
        </p:nvSpPr>
        <p:spPr>
          <a:xfrm>
            <a:off x="804672" y="2130552"/>
            <a:ext cx="3246120" cy="822960"/>
          </a:xfrm>
          <a:prstGeom prst="rect">
            <a:avLst/>
          </a:prstGeom>
          <a:noFill/>
          <a:ln/>
        </p:spPr>
        <p:txBody>
          <a:bodyPr wrap="square" lIns="0" tIns="0" rIns="0" bIns="0" rtlCol="0" anchor="t"/>
          <a:lstStyle/>
          <a:p>
            <a:pPr marL="0" indent="0">
              <a:lnSpc>
                <a:spcPct val="95000"/>
              </a:lnSpc>
              <a:buNone/>
            </a:pPr>
            <a:r>
              <a:rPr lang="en-US" sz="1300" b="1" dirty="0">
                <a:solidFill>
                  <a:srgbClr val="134E5E"/>
                </a:solidFill>
                <a:latin typeface="+mn-lt"/>
                <a:ea typeface="Calibri" pitchFamily="34" charset="-122"/>
                <a:cs typeface="Calibri" pitchFamily="34" charset="-120"/>
              </a:rPr>
              <a:t>Annual Renewal Demand (ARD)</a:t>
            </a:r>
            <a:endParaRPr lang="en-US" sz="1300" dirty="0">
              <a:latin typeface="+mn-lt"/>
            </a:endParaRPr>
          </a:p>
        </p:txBody>
      </p:sp>
      <p:sp>
        <p:nvSpPr>
          <p:cNvPr id="7" name="Text 5"/>
          <p:cNvSpPr/>
          <p:nvPr/>
        </p:nvSpPr>
        <p:spPr>
          <a:xfrm>
            <a:off x="804672" y="2715768"/>
            <a:ext cx="3246120" cy="384048"/>
          </a:xfrm>
          <a:prstGeom prst="rect">
            <a:avLst/>
          </a:prstGeom>
          <a:noFill/>
          <a:ln/>
        </p:spPr>
        <p:txBody>
          <a:bodyPr wrap="square" lIns="0" tIns="0" rIns="0" bIns="0" rtlCol="0" anchor="t"/>
          <a:lstStyle/>
          <a:p>
            <a:pPr marL="0" indent="0">
              <a:lnSpc>
                <a:spcPct val="92000"/>
              </a:lnSpc>
              <a:buNone/>
            </a:pPr>
            <a:r>
              <a:rPr lang="en-US" sz="950" i="1" dirty="0">
                <a:solidFill>
                  <a:srgbClr val="5A6B70"/>
                </a:solidFill>
                <a:latin typeface="+mn-lt"/>
                <a:ea typeface="Calibri" pitchFamily="34" charset="-122"/>
                <a:cs typeface="Calibri" pitchFamily="34" charset="-120"/>
              </a:rPr>
              <a:t>Total renewal need (est. from FY25 awards)</a:t>
            </a:r>
            <a:endParaRPr lang="en-US" sz="950" dirty="0">
              <a:latin typeface="+mn-lt"/>
            </a:endParaRPr>
          </a:p>
        </p:txBody>
      </p:sp>
      <p:sp>
        <p:nvSpPr>
          <p:cNvPr id="8" name="Shape 6"/>
          <p:cNvSpPr/>
          <p:nvPr/>
        </p:nvSpPr>
        <p:spPr>
          <a:xfrm>
            <a:off x="4206240" y="2276856"/>
            <a:ext cx="1554480" cy="585216"/>
          </a:xfrm>
          <a:prstGeom prst="roundRect">
            <a:avLst>
              <a:gd name="adj" fmla="val 9375"/>
            </a:avLst>
          </a:prstGeom>
          <a:solidFill>
            <a:srgbClr val="FFFFFF"/>
          </a:solidFill>
          <a:ln w="12700">
            <a:solidFill>
              <a:srgbClr val="C97B1E"/>
            </a:solidFill>
            <a:prstDash val="dash"/>
          </a:ln>
        </p:spPr>
        <p:txBody>
          <a:bodyPr/>
          <a:lstStyle/>
          <a:p>
            <a:endParaRPr lang="en-US">
              <a:latin typeface="+mn-lt"/>
            </a:endParaRPr>
          </a:p>
        </p:txBody>
      </p:sp>
      <p:sp>
        <p:nvSpPr>
          <p:cNvPr id="9" name="Text 7"/>
          <p:cNvSpPr/>
          <p:nvPr/>
        </p:nvSpPr>
        <p:spPr>
          <a:xfrm>
            <a:off x="4206240" y="2276856"/>
            <a:ext cx="1554480" cy="585216"/>
          </a:xfrm>
          <a:prstGeom prst="rect">
            <a:avLst/>
          </a:prstGeom>
          <a:noFill/>
          <a:ln/>
        </p:spPr>
        <p:txBody>
          <a:bodyPr wrap="square" lIns="0" tIns="0" rIns="0" bIns="0" rtlCol="0" anchor="ctr"/>
          <a:lstStyle/>
          <a:p>
            <a:pPr marL="0" indent="0" algn="ctr">
              <a:buNone/>
            </a:pPr>
            <a:r>
              <a:rPr lang="en-US" sz="1300" dirty="0">
                <a:solidFill>
                  <a:schemeClr val="tx2">
                    <a:lumMod val="90000"/>
                    <a:lumOff val="10000"/>
                  </a:schemeClr>
                </a:solidFill>
                <a:latin typeface="+mn-lt"/>
                <a:ea typeface="Calibri" pitchFamily="34" charset="-122"/>
                <a:cs typeface="Calibri" pitchFamily="34" charset="-120"/>
              </a:rPr>
              <a:t>$ 3,659,431</a:t>
            </a:r>
            <a:endParaRPr lang="en-US" sz="1300" dirty="0">
              <a:solidFill>
                <a:schemeClr val="tx2">
                  <a:lumMod val="90000"/>
                  <a:lumOff val="10000"/>
                </a:schemeClr>
              </a:solidFill>
              <a:latin typeface="+mn-lt"/>
            </a:endParaRPr>
          </a:p>
        </p:txBody>
      </p:sp>
      <p:sp>
        <p:nvSpPr>
          <p:cNvPr id="10" name="Shape 8"/>
          <p:cNvSpPr/>
          <p:nvPr/>
        </p:nvSpPr>
        <p:spPr>
          <a:xfrm>
            <a:off x="6263640" y="1965960"/>
            <a:ext cx="5440680" cy="1207008"/>
          </a:xfrm>
          <a:prstGeom prst="roundRect">
            <a:avLst>
              <a:gd name="adj" fmla="val 606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1" name="Text 9"/>
          <p:cNvSpPr/>
          <p:nvPr/>
        </p:nvSpPr>
        <p:spPr>
          <a:xfrm>
            <a:off x="6519672" y="2130552"/>
            <a:ext cx="3246120" cy="822960"/>
          </a:xfrm>
          <a:prstGeom prst="rect">
            <a:avLst/>
          </a:prstGeom>
          <a:noFill/>
          <a:ln/>
        </p:spPr>
        <p:txBody>
          <a:bodyPr wrap="square" lIns="0" tIns="0" rIns="0" bIns="0" rtlCol="0" anchor="t"/>
          <a:lstStyle/>
          <a:p>
            <a:pPr marL="0" indent="0">
              <a:lnSpc>
                <a:spcPct val="95000"/>
              </a:lnSpc>
              <a:buNone/>
            </a:pPr>
            <a:r>
              <a:rPr lang="en-US" sz="1300" b="1" dirty="0">
                <a:solidFill>
                  <a:srgbClr val="134E5E"/>
                </a:solidFill>
                <a:latin typeface="+mn-lt"/>
                <a:ea typeface="Calibri" pitchFamily="34" charset="-122"/>
                <a:cs typeface="Calibri" pitchFamily="34" charset="-120"/>
              </a:rPr>
              <a:t>Tier 1 — 60% of ARD (“safe”)</a:t>
            </a:r>
            <a:endParaRPr lang="en-US" sz="1300" dirty="0">
              <a:latin typeface="+mn-lt"/>
            </a:endParaRPr>
          </a:p>
        </p:txBody>
      </p:sp>
      <p:sp>
        <p:nvSpPr>
          <p:cNvPr id="12" name="Text 10"/>
          <p:cNvSpPr/>
          <p:nvPr/>
        </p:nvSpPr>
        <p:spPr>
          <a:xfrm>
            <a:off x="6519672" y="2715768"/>
            <a:ext cx="3246120" cy="384048"/>
          </a:xfrm>
          <a:prstGeom prst="rect">
            <a:avLst/>
          </a:prstGeom>
          <a:noFill/>
          <a:ln/>
        </p:spPr>
        <p:txBody>
          <a:bodyPr wrap="square" lIns="0" tIns="0" rIns="0" bIns="0" rtlCol="0" anchor="t"/>
          <a:lstStyle/>
          <a:p>
            <a:pPr marL="0" indent="0">
              <a:lnSpc>
                <a:spcPct val="92000"/>
              </a:lnSpc>
              <a:buNone/>
            </a:pPr>
            <a:r>
              <a:rPr lang="en-US" sz="950" i="1" dirty="0">
                <a:solidFill>
                  <a:srgbClr val="5A6B70"/>
                </a:solidFill>
                <a:latin typeface="+mn-lt"/>
                <a:ea typeface="Calibri" pitchFamily="34" charset="-122"/>
                <a:cs typeface="Calibri" pitchFamily="34" charset="-120"/>
              </a:rPr>
              <a:t>Highest-priority projects go here</a:t>
            </a:r>
            <a:endParaRPr lang="en-US" sz="950" dirty="0">
              <a:latin typeface="+mn-lt"/>
            </a:endParaRPr>
          </a:p>
        </p:txBody>
      </p:sp>
      <p:sp>
        <p:nvSpPr>
          <p:cNvPr id="13" name="Shape 11"/>
          <p:cNvSpPr/>
          <p:nvPr/>
        </p:nvSpPr>
        <p:spPr>
          <a:xfrm>
            <a:off x="9921240" y="2276856"/>
            <a:ext cx="1554480" cy="585216"/>
          </a:xfrm>
          <a:prstGeom prst="roundRect">
            <a:avLst>
              <a:gd name="adj" fmla="val 9375"/>
            </a:avLst>
          </a:prstGeom>
          <a:solidFill>
            <a:srgbClr val="FFFFFF"/>
          </a:solidFill>
          <a:ln w="12700">
            <a:solidFill>
              <a:srgbClr val="C97B1E"/>
            </a:solidFill>
            <a:prstDash val="dash"/>
          </a:ln>
        </p:spPr>
        <p:txBody>
          <a:bodyPr/>
          <a:lstStyle/>
          <a:p>
            <a:endParaRPr lang="en-US">
              <a:latin typeface="+mn-lt"/>
            </a:endParaRPr>
          </a:p>
        </p:txBody>
      </p:sp>
      <p:sp>
        <p:nvSpPr>
          <p:cNvPr id="14" name="Text 12"/>
          <p:cNvSpPr/>
          <p:nvPr/>
        </p:nvSpPr>
        <p:spPr>
          <a:xfrm>
            <a:off x="9921240" y="2276856"/>
            <a:ext cx="1554480" cy="585216"/>
          </a:xfrm>
          <a:prstGeom prst="rect">
            <a:avLst/>
          </a:prstGeom>
          <a:noFill/>
          <a:ln/>
        </p:spPr>
        <p:txBody>
          <a:bodyPr wrap="square" lIns="0" tIns="0" rIns="0" bIns="0" rtlCol="0" anchor="ctr"/>
          <a:lstStyle/>
          <a:p>
            <a:pPr marL="0" indent="0" algn="ctr">
              <a:buNone/>
            </a:pPr>
            <a:r>
              <a:rPr lang="en-US" sz="1300" dirty="0">
                <a:solidFill>
                  <a:schemeClr val="tx2">
                    <a:lumMod val="90000"/>
                    <a:lumOff val="10000"/>
                  </a:schemeClr>
                </a:solidFill>
                <a:latin typeface="+mn-lt"/>
                <a:ea typeface="Calibri" pitchFamily="34" charset="-122"/>
                <a:cs typeface="Calibri" pitchFamily="34" charset="-120"/>
              </a:rPr>
              <a:t>$ 2,195,659</a:t>
            </a:r>
            <a:endParaRPr lang="en-US" sz="1300" dirty="0">
              <a:solidFill>
                <a:schemeClr val="tx2">
                  <a:lumMod val="90000"/>
                  <a:lumOff val="10000"/>
                </a:schemeClr>
              </a:solidFill>
              <a:latin typeface="+mn-lt"/>
            </a:endParaRPr>
          </a:p>
        </p:txBody>
      </p:sp>
      <p:sp>
        <p:nvSpPr>
          <p:cNvPr id="15" name="Shape 13"/>
          <p:cNvSpPr/>
          <p:nvPr/>
        </p:nvSpPr>
        <p:spPr>
          <a:xfrm>
            <a:off x="548640" y="3355848"/>
            <a:ext cx="5440680" cy="1207008"/>
          </a:xfrm>
          <a:prstGeom prst="roundRect">
            <a:avLst>
              <a:gd name="adj" fmla="val 606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6" name="Text 14"/>
          <p:cNvSpPr/>
          <p:nvPr/>
        </p:nvSpPr>
        <p:spPr>
          <a:xfrm>
            <a:off x="804672" y="3520440"/>
            <a:ext cx="3246120" cy="822960"/>
          </a:xfrm>
          <a:prstGeom prst="rect">
            <a:avLst/>
          </a:prstGeom>
          <a:noFill/>
          <a:ln/>
        </p:spPr>
        <p:txBody>
          <a:bodyPr wrap="square" lIns="0" tIns="0" rIns="0" bIns="0" rtlCol="0" anchor="t"/>
          <a:lstStyle/>
          <a:p>
            <a:pPr marL="0" indent="0">
              <a:lnSpc>
                <a:spcPct val="95000"/>
              </a:lnSpc>
              <a:buNone/>
            </a:pPr>
            <a:r>
              <a:rPr lang="en-US" sz="1300" b="1" dirty="0">
                <a:solidFill>
                  <a:srgbClr val="134E5E"/>
                </a:solidFill>
                <a:latin typeface="+mn-lt"/>
                <a:ea typeface="Calibri" pitchFamily="34" charset="-122"/>
                <a:cs typeface="Calibri" pitchFamily="34" charset="-120"/>
              </a:rPr>
              <a:t>CoC Bonus</a:t>
            </a:r>
            <a:endParaRPr lang="en-US" sz="1300" dirty="0">
              <a:latin typeface="+mn-lt"/>
            </a:endParaRPr>
          </a:p>
        </p:txBody>
      </p:sp>
      <p:sp>
        <p:nvSpPr>
          <p:cNvPr id="17" name="Text 15"/>
          <p:cNvSpPr/>
          <p:nvPr/>
        </p:nvSpPr>
        <p:spPr>
          <a:xfrm>
            <a:off x="804672" y="4105656"/>
            <a:ext cx="3246120" cy="384048"/>
          </a:xfrm>
          <a:prstGeom prst="rect">
            <a:avLst/>
          </a:prstGeom>
          <a:noFill/>
          <a:ln/>
        </p:spPr>
        <p:txBody>
          <a:bodyPr wrap="square" lIns="0" tIns="0" rIns="0" bIns="0" rtlCol="0" anchor="t"/>
          <a:lstStyle/>
          <a:p>
            <a:pPr marL="0" indent="0">
              <a:lnSpc>
                <a:spcPct val="92000"/>
              </a:lnSpc>
              <a:buNone/>
            </a:pPr>
            <a:r>
              <a:rPr lang="en-US" sz="950" i="1" dirty="0">
                <a:solidFill>
                  <a:srgbClr val="5A6B70"/>
                </a:solidFill>
                <a:latin typeface="+mn-lt"/>
                <a:ea typeface="Calibri" pitchFamily="34" charset="-122"/>
                <a:cs typeface="Calibri" pitchFamily="34" charset="-120"/>
              </a:rPr>
              <a:t>Up to 15% of FPRN (new projects)</a:t>
            </a:r>
            <a:endParaRPr lang="en-US" sz="950" dirty="0">
              <a:latin typeface="+mn-lt"/>
            </a:endParaRPr>
          </a:p>
        </p:txBody>
      </p:sp>
      <p:sp>
        <p:nvSpPr>
          <p:cNvPr id="18" name="Shape 16"/>
          <p:cNvSpPr/>
          <p:nvPr/>
        </p:nvSpPr>
        <p:spPr>
          <a:xfrm>
            <a:off x="4206240" y="3666744"/>
            <a:ext cx="1554480" cy="585216"/>
          </a:xfrm>
          <a:prstGeom prst="roundRect">
            <a:avLst>
              <a:gd name="adj" fmla="val 9375"/>
            </a:avLst>
          </a:prstGeom>
          <a:solidFill>
            <a:srgbClr val="FFFFFF"/>
          </a:solidFill>
          <a:ln w="12700">
            <a:solidFill>
              <a:srgbClr val="C97B1E"/>
            </a:solidFill>
            <a:prstDash val="dash"/>
          </a:ln>
        </p:spPr>
        <p:txBody>
          <a:bodyPr/>
          <a:lstStyle/>
          <a:p>
            <a:endParaRPr lang="en-US" dirty="0">
              <a:latin typeface="+mn-lt"/>
            </a:endParaRPr>
          </a:p>
        </p:txBody>
      </p:sp>
      <p:sp>
        <p:nvSpPr>
          <p:cNvPr id="19" name="Text 17"/>
          <p:cNvSpPr/>
          <p:nvPr/>
        </p:nvSpPr>
        <p:spPr>
          <a:xfrm>
            <a:off x="4206240" y="3666744"/>
            <a:ext cx="1554480" cy="585216"/>
          </a:xfrm>
          <a:prstGeom prst="rect">
            <a:avLst/>
          </a:prstGeom>
          <a:noFill/>
          <a:ln/>
        </p:spPr>
        <p:txBody>
          <a:bodyPr wrap="square" lIns="0" tIns="0" rIns="0" bIns="0" rtlCol="0" anchor="ctr"/>
          <a:lstStyle/>
          <a:p>
            <a:pPr marL="0" indent="0" algn="ctr">
              <a:buNone/>
            </a:pPr>
            <a:r>
              <a:rPr lang="en-US" sz="1300" dirty="0">
                <a:solidFill>
                  <a:schemeClr val="tx2">
                    <a:lumMod val="90000"/>
                    <a:lumOff val="10000"/>
                  </a:schemeClr>
                </a:solidFill>
                <a:latin typeface="+mn-lt"/>
                <a:ea typeface="Calibri" pitchFamily="34" charset="-122"/>
                <a:cs typeface="Calibri" pitchFamily="34" charset="-120"/>
              </a:rPr>
              <a:t>Min - $100,000 </a:t>
            </a:r>
          </a:p>
          <a:p>
            <a:pPr marL="0" indent="0" algn="ctr">
              <a:buNone/>
            </a:pPr>
            <a:r>
              <a:rPr lang="en-US" sz="1300" dirty="0">
                <a:solidFill>
                  <a:schemeClr val="tx2">
                    <a:lumMod val="90000"/>
                    <a:lumOff val="10000"/>
                  </a:schemeClr>
                </a:solidFill>
                <a:latin typeface="+mn-lt"/>
                <a:ea typeface="Calibri" pitchFamily="34" charset="-122"/>
                <a:cs typeface="Calibri" pitchFamily="34" charset="-120"/>
              </a:rPr>
              <a:t>Max - $700,000</a:t>
            </a:r>
            <a:endParaRPr lang="en-US" sz="1300" dirty="0">
              <a:solidFill>
                <a:schemeClr val="tx2">
                  <a:lumMod val="90000"/>
                  <a:lumOff val="10000"/>
                </a:schemeClr>
              </a:solidFill>
              <a:latin typeface="+mn-lt"/>
            </a:endParaRPr>
          </a:p>
        </p:txBody>
      </p:sp>
      <p:sp>
        <p:nvSpPr>
          <p:cNvPr id="20" name="Shape 18"/>
          <p:cNvSpPr/>
          <p:nvPr/>
        </p:nvSpPr>
        <p:spPr>
          <a:xfrm>
            <a:off x="6263640" y="3355848"/>
            <a:ext cx="5440680" cy="1207008"/>
          </a:xfrm>
          <a:prstGeom prst="roundRect">
            <a:avLst>
              <a:gd name="adj" fmla="val 606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1" name="Text 19"/>
          <p:cNvSpPr/>
          <p:nvPr/>
        </p:nvSpPr>
        <p:spPr>
          <a:xfrm>
            <a:off x="6519672" y="3520440"/>
            <a:ext cx="3246120" cy="822960"/>
          </a:xfrm>
          <a:prstGeom prst="rect">
            <a:avLst/>
          </a:prstGeom>
          <a:noFill/>
          <a:ln/>
        </p:spPr>
        <p:txBody>
          <a:bodyPr wrap="square" lIns="0" tIns="0" rIns="0" bIns="0" rtlCol="0" anchor="t"/>
          <a:lstStyle/>
          <a:p>
            <a:pPr marL="0" indent="0">
              <a:lnSpc>
                <a:spcPct val="95000"/>
              </a:lnSpc>
              <a:buNone/>
            </a:pPr>
            <a:r>
              <a:rPr lang="en-US" sz="1300" b="1" dirty="0">
                <a:solidFill>
                  <a:srgbClr val="134E5E"/>
                </a:solidFill>
                <a:latin typeface="+mn-lt"/>
                <a:ea typeface="Calibri" pitchFamily="34" charset="-122"/>
                <a:cs typeface="Calibri" pitchFamily="34" charset="-120"/>
              </a:rPr>
              <a:t>DV Bonus</a:t>
            </a:r>
            <a:endParaRPr lang="en-US" sz="1300" dirty="0">
              <a:latin typeface="+mn-lt"/>
            </a:endParaRPr>
          </a:p>
        </p:txBody>
      </p:sp>
      <p:sp>
        <p:nvSpPr>
          <p:cNvPr id="22" name="Text 20"/>
          <p:cNvSpPr/>
          <p:nvPr/>
        </p:nvSpPr>
        <p:spPr>
          <a:xfrm>
            <a:off x="6519672" y="4105656"/>
            <a:ext cx="3246120" cy="384048"/>
          </a:xfrm>
          <a:prstGeom prst="rect">
            <a:avLst/>
          </a:prstGeom>
          <a:noFill/>
          <a:ln/>
        </p:spPr>
        <p:txBody>
          <a:bodyPr wrap="square" lIns="0" tIns="0" rIns="0" bIns="0" rtlCol="0" anchor="t"/>
          <a:lstStyle/>
          <a:p>
            <a:pPr marL="0" indent="0">
              <a:lnSpc>
                <a:spcPct val="92000"/>
              </a:lnSpc>
              <a:buNone/>
            </a:pPr>
            <a:r>
              <a:rPr lang="en-US" sz="950" i="1" dirty="0">
                <a:solidFill>
                  <a:srgbClr val="5A6B70"/>
                </a:solidFill>
                <a:latin typeface="+mn-lt"/>
                <a:ea typeface="Calibri" pitchFamily="34" charset="-122"/>
                <a:cs typeface="Calibri" pitchFamily="34" charset="-120"/>
              </a:rPr>
              <a:t>Up to 20% of PPRN (min $50K)</a:t>
            </a:r>
            <a:endParaRPr lang="en-US" sz="950" dirty="0">
              <a:latin typeface="+mn-lt"/>
            </a:endParaRPr>
          </a:p>
        </p:txBody>
      </p:sp>
      <p:sp>
        <p:nvSpPr>
          <p:cNvPr id="23" name="Shape 21"/>
          <p:cNvSpPr/>
          <p:nvPr/>
        </p:nvSpPr>
        <p:spPr>
          <a:xfrm>
            <a:off x="9921240" y="3666744"/>
            <a:ext cx="1554480" cy="585216"/>
          </a:xfrm>
          <a:prstGeom prst="roundRect">
            <a:avLst>
              <a:gd name="adj" fmla="val 9375"/>
            </a:avLst>
          </a:prstGeom>
          <a:solidFill>
            <a:srgbClr val="FFFFFF"/>
          </a:solidFill>
          <a:ln w="12700">
            <a:solidFill>
              <a:srgbClr val="C97B1E"/>
            </a:solidFill>
            <a:prstDash val="dash"/>
          </a:ln>
        </p:spPr>
        <p:txBody>
          <a:bodyPr/>
          <a:lstStyle/>
          <a:p>
            <a:endParaRPr lang="en-US" dirty="0">
              <a:latin typeface="+mn-lt"/>
            </a:endParaRPr>
          </a:p>
        </p:txBody>
      </p:sp>
      <p:sp>
        <p:nvSpPr>
          <p:cNvPr id="24" name="Text 22"/>
          <p:cNvSpPr/>
          <p:nvPr/>
        </p:nvSpPr>
        <p:spPr>
          <a:xfrm>
            <a:off x="9921240" y="3666744"/>
            <a:ext cx="1554480" cy="585216"/>
          </a:xfrm>
          <a:prstGeom prst="rect">
            <a:avLst/>
          </a:prstGeom>
          <a:noFill/>
          <a:ln/>
        </p:spPr>
        <p:txBody>
          <a:bodyPr wrap="square" lIns="0" tIns="0" rIns="0" bIns="0" rtlCol="0" anchor="ctr"/>
          <a:lstStyle/>
          <a:p>
            <a:pPr marL="0" indent="0" algn="ctr">
              <a:buNone/>
            </a:pPr>
            <a:r>
              <a:rPr lang="en-US" sz="1300" dirty="0">
                <a:solidFill>
                  <a:schemeClr val="tx2">
                    <a:lumMod val="90000"/>
                    <a:lumOff val="10000"/>
                  </a:schemeClr>
                </a:solidFill>
                <a:latin typeface="+mn-lt"/>
                <a:ea typeface="Calibri" pitchFamily="34" charset="-122"/>
                <a:cs typeface="Calibri" pitchFamily="34" charset="-120"/>
              </a:rPr>
              <a:t>Max - $250,000 (for our CoC)</a:t>
            </a:r>
            <a:endParaRPr lang="en-US" sz="1300" dirty="0">
              <a:solidFill>
                <a:schemeClr val="tx2">
                  <a:lumMod val="90000"/>
                  <a:lumOff val="10000"/>
                </a:schemeClr>
              </a:solidFill>
              <a:latin typeface="+mn-lt"/>
            </a:endParaRPr>
          </a:p>
        </p:txBody>
      </p:sp>
      <p:sp>
        <p:nvSpPr>
          <p:cNvPr id="25" name="Shape 23"/>
          <p:cNvSpPr/>
          <p:nvPr/>
        </p:nvSpPr>
        <p:spPr>
          <a:xfrm>
            <a:off x="548640" y="4745736"/>
            <a:ext cx="5440680" cy="1207008"/>
          </a:xfrm>
          <a:prstGeom prst="roundRect">
            <a:avLst>
              <a:gd name="adj" fmla="val 606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6" name="Text 24"/>
          <p:cNvSpPr/>
          <p:nvPr/>
        </p:nvSpPr>
        <p:spPr>
          <a:xfrm>
            <a:off x="804672" y="4910328"/>
            <a:ext cx="3246120" cy="822960"/>
          </a:xfrm>
          <a:prstGeom prst="rect">
            <a:avLst/>
          </a:prstGeom>
          <a:noFill/>
          <a:ln/>
        </p:spPr>
        <p:txBody>
          <a:bodyPr wrap="square" lIns="0" tIns="0" rIns="0" bIns="0" rtlCol="0" anchor="t"/>
          <a:lstStyle/>
          <a:p>
            <a:pPr marL="0" indent="0">
              <a:lnSpc>
                <a:spcPct val="95000"/>
              </a:lnSpc>
              <a:buNone/>
            </a:pPr>
            <a:r>
              <a:rPr lang="en-US" sz="1300" b="1" dirty="0">
                <a:solidFill>
                  <a:srgbClr val="134E5E"/>
                </a:solidFill>
                <a:latin typeface="+mn-lt"/>
                <a:ea typeface="Calibri" pitchFamily="34" charset="-122"/>
                <a:cs typeface="Calibri" pitchFamily="34" charset="-120"/>
              </a:rPr>
              <a:t>Tier 2 (estimated)</a:t>
            </a:r>
            <a:endParaRPr lang="en-US" sz="1300" dirty="0">
              <a:latin typeface="+mn-lt"/>
            </a:endParaRPr>
          </a:p>
        </p:txBody>
      </p:sp>
      <p:sp>
        <p:nvSpPr>
          <p:cNvPr id="27" name="Text 25"/>
          <p:cNvSpPr/>
          <p:nvPr/>
        </p:nvSpPr>
        <p:spPr>
          <a:xfrm>
            <a:off x="804672" y="5495544"/>
            <a:ext cx="3246120" cy="384048"/>
          </a:xfrm>
          <a:prstGeom prst="rect">
            <a:avLst/>
          </a:prstGeom>
          <a:noFill/>
          <a:ln/>
        </p:spPr>
        <p:txBody>
          <a:bodyPr wrap="square" lIns="0" tIns="0" rIns="0" bIns="0" rtlCol="0" anchor="t"/>
          <a:lstStyle/>
          <a:p>
            <a:pPr marL="0" indent="0">
              <a:lnSpc>
                <a:spcPct val="92000"/>
              </a:lnSpc>
              <a:buNone/>
            </a:pPr>
            <a:r>
              <a:rPr lang="en-US" sz="950" i="1" dirty="0">
                <a:solidFill>
                  <a:srgbClr val="5A6B70"/>
                </a:solidFill>
                <a:latin typeface="+mn-lt"/>
                <a:ea typeface="Calibri" pitchFamily="34" charset="-122"/>
                <a:cs typeface="Calibri" pitchFamily="34" charset="-120"/>
              </a:rPr>
              <a:t>Competed nationally by score</a:t>
            </a:r>
            <a:endParaRPr lang="en-US" sz="950" dirty="0">
              <a:latin typeface="+mn-lt"/>
            </a:endParaRPr>
          </a:p>
        </p:txBody>
      </p:sp>
      <p:sp>
        <p:nvSpPr>
          <p:cNvPr id="28" name="Shape 26"/>
          <p:cNvSpPr/>
          <p:nvPr/>
        </p:nvSpPr>
        <p:spPr>
          <a:xfrm>
            <a:off x="4206240" y="5056632"/>
            <a:ext cx="1554480" cy="585216"/>
          </a:xfrm>
          <a:prstGeom prst="roundRect">
            <a:avLst>
              <a:gd name="adj" fmla="val 9375"/>
            </a:avLst>
          </a:prstGeom>
          <a:solidFill>
            <a:srgbClr val="FFFFFF"/>
          </a:solidFill>
          <a:ln w="12700">
            <a:solidFill>
              <a:srgbClr val="C97B1E"/>
            </a:solidFill>
            <a:prstDash val="dash"/>
          </a:ln>
        </p:spPr>
        <p:txBody>
          <a:bodyPr/>
          <a:lstStyle/>
          <a:p>
            <a:endParaRPr lang="en-US">
              <a:latin typeface="+mn-lt"/>
            </a:endParaRPr>
          </a:p>
        </p:txBody>
      </p:sp>
      <p:sp>
        <p:nvSpPr>
          <p:cNvPr id="29" name="Text 27"/>
          <p:cNvSpPr/>
          <p:nvPr/>
        </p:nvSpPr>
        <p:spPr>
          <a:xfrm>
            <a:off x="4206240" y="5056632"/>
            <a:ext cx="1554480" cy="585216"/>
          </a:xfrm>
          <a:prstGeom prst="rect">
            <a:avLst/>
          </a:prstGeom>
          <a:noFill/>
          <a:ln/>
        </p:spPr>
        <p:txBody>
          <a:bodyPr wrap="square" lIns="0" tIns="0" rIns="0" bIns="0" rtlCol="0" anchor="ctr"/>
          <a:lstStyle/>
          <a:p>
            <a:pPr marL="0" indent="0" algn="ctr">
              <a:buNone/>
            </a:pPr>
            <a:r>
              <a:rPr lang="en-US" sz="1300" dirty="0">
                <a:solidFill>
                  <a:schemeClr val="tx2">
                    <a:lumMod val="90000"/>
                    <a:lumOff val="10000"/>
                  </a:schemeClr>
                </a:solidFill>
                <a:latin typeface="+mn-lt"/>
                <a:ea typeface="Calibri" pitchFamily="34" charset="-122"/>
                <a:cs typeface="Calibri" pitchFamily="34" charset="-120"/>
              </a:rPr>
              <a:t>$1,463,772</a:t>
            </a:r>
            <a:endParaRPr lang="en-US" sz="1300" dirty="0">
              <a:solidFill>
                <a:schemeClr val="tx2">
                  <a:lumMod val="90000"/>
                  <a:lumOff val="10000"/>
                </a:schemeClr>
              </a:solidFill>
              <a:latin typeface="+mn-lt"/>
            </a:endParaRPr>
          </a:p>
        </p:txBody>
      </p:sp>
      <p:sp>
        <p:nvSpPr>
          <p:cNvPr id="30" name="Shape 28"/>
          <p:cNvSpPr/>
          <p:nvPr/>
        </p:nvSpPr>
        <p:spPr>
          <a:xfrm>
            <a:off x="6263640" y="4745736"/>
            <a:ext cx="5440680" cy="1207008"/>
          </a:xfrm>
          <a:prstGeom prst="roundRect">
            <a:avLst>
              <a:gd name="adj" fmla="val 6061"/>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31" name="Text 29"/>
          <p:cNvSpPr/>
          <p:nvPr/>
        </p:nvSpPr>
        <p:spPr>
          <a:xfrm>
            <a:off x="6519672" y="4910328"/>
            <a:ext cx="3246120" cy="822960"/>
          </a:xfrm>
          <a:prstGeom prst="rect">
            <a:avLst/>
          </a:prstGeom>
          <a:noFill/>
          <a:ln/>
        </p:spPr>
        <p:txBody>
          <a:bodyPr wrap="square" lIns="0" tIns="0" rIns="0" bIns="0" rtlCol="0" anchor="t"/>
          <a:lstStyle/>
          <a:p>
            <a:pPr marL="0" indent="0">
              <a:lnSpc>
                <a:spcPct val="95000"/>
              </a:lnSpc>
              <a:buNone/>
            </a:pPr>
            <a:r>
              <a:rPr lang="en-US" sz="1300" b="1" dirty="0">
                <a:solidFill>
                  <a:srgbClr val="134E5E"/>
                </a:solidFill>
                <a:latin typeface="+mn-lt"/>
                <a:ea typeface="Calibri" pitchFamily="34" charset="-122"/>
                <a:cs typeface="Calibri" pitchFamily="34" charset="-120"/>
              </a:rPr>
              <a:t>CoC Planning grant</a:t>
            </a:r>
            <a:endParaRPr lang="en-US" sz="1300" dirty="0">
              <a:latin typeface="+mn-lt"/>
            </a:endParaRPr>
          </a:p>
        </p:txBody>
      </p:sp>
      <p:sp>
        <p:nvSpPr>
          <p:cNvPr id="32" name="Text 30"/>
          <p:cNvSpPr/>
          <p:nvPr/>
        </p:nvSpPr>
        <p:spPr>
          <a:xfrm>
            <a:off x="6519672" y="5495544"/>
            <a:ext cx="3246120" cy="384048"/>
          </a:xfrm>
          <a:prstGeom prst="rect">
            <a:avLst/>
          </a:prstGeom>
          <a:noFill/>
          <a:ln/>
        </p:spPr>
        <p:txBody>
          <a:bodyPr wrap="square" lIns="0" tIns="0" rIns="0" bIns="0" rtlCol="0" anchor="t"/>
          <a:lstStyle/>
          <a:p>
            <a:pPr marL="0" indent="0">
              <a:lnSpc>
                <a:spcPct val="92000"/>
              </a:lnSpc>
              <a:buNone/>
            </a:pPr>
            <a:r>
              <a:rPr lang="en-US" sz="950" i="1" dirty="0">
                <a:solidFill>
                  <a:srgbClr val="5A6B70"/>
                </a:solidFill>
                <a:latin typeface="+mn-lt"/>
                <a:ea typeface="Calibri" pitchFamily="34" charset="-122"/>
                <a:cs typeface="Calibri" pitchFamily="34" charset="-120"/>
              </a:rPr>
              <a:t>Non-competitive; 5% of FPRN</a:t>
            </a:r>
            <a:endParaRPr lang="en-US" sz="950" dirty="0">
              <a:latin typeface="+mn-lt"/>
            </a:endParaRPr>
          </a:p>
        </p:txBody>
      </p:sp>
      <p:sp>
        <p:nvSpPr>
          <p:cNvPr id="33" name="Shape 31"/>
          <p:cNvSpPr/>
          <p:nvPr/>
        </p:nvSpPr>
        <p:spPr>
          <a:xfrm>
            <a:off x="9921240" y="5056632"/>
            <a:ext cx="1554480" cy="585216"/>
          </a:xfrm>
          <a:prstGeom prst="roundRect">
            <a:avLst>
              <a:gd name="adj" fmla="val 9375"/>
            </a:avLst>
          </a:prstGeom>
          <a:solidFill>
            <a:srgbClr val="FFFFFF"/>
          </a:solidFill>
          <a:ln w="12700">
            <a:solidFill>
              <a:srgbClr val="C97B1E"/>
            </a:solidFill>
            <a:prstDash val="dash"/>
          </a:ln>
        </p:spPr>
        <p:txBody>
          <a:bodyPr/>
          <a:lstStyle/>
          <a:p>
            <a:endParaRPr lang="en-US">
              <a:latin typeface="+mn-lt"/>
            </a:endParaRPr>
          </a:p>
        </p:txBody>
      </p:sp>
      <p:sp>
        <p:nvSpPr>
          <p:cNvPr id="34" name="Text 32"/>
          <p:cNvSpPr/>
          <p:nvPr/>
        </p:nvSpPr>
        <p:spPr>
          <a:xfrm>
            <a:off x="9921240" y="5056632"/>
            <a:ext cx="1554480" cy="585216"/>
          </a:xfrm>
          <a:prstGeom prst="rect">
            <a:avLst/>
          </a:prstGeom>
          <a:noFill/>
          <a:ln/>
        </p:spPr>
        <p:txBody>
          <a:bodyPr wrap="square" lIns="0" tIns="0" rIns="0" bIns="0" rtlCol="0" anchor="ctr"/>
          <a:lstStyle/>
          <a:p>
            <a:pPr marL="0" indent="0" algn="ctr">
              <a:buNone/>
            </a:pPr>
            <a:r>
              <a:rPr lang="en-US" sz="1300" dirty="0">
                <a:solidFill>
                  <a:schemeClr val="tx2">
                    <a:lumMod val="90000"/>
                    <a:lumOff val="10000"/>
                  </a:schemeClr>
                </a:solidFill>
                <a:latin typeface="+mn-lt"/>
                <a:ea typeface="Calibri" pitchFamily="34" charset="-122"/>
                <a:cs typeface="Calibri" pitchFamily="34" charset="-120"/>
              </a:rPr>
              <a:t>$ 216,742</a:t>
            </a:r>
            <a:endParaRPr lang="en-US" sz="1300" dirty="0">
              <a:solidFill>
                <a:schemeClr val="tx2">
                  <a:lumMod val="90000"/>
                  <a:lumOff val="10000"/>
                </a:schemeClr>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OUR PORTFOLIO</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Our Portfolio &amp; the Hard Choices</a:t>
            </a:r>
            <a:endParaRPr lang="en-US" sz="3000" dirty="0">
              <a:latin typeface="+mj-lt"/>
            </a:endParaRPr>
          </a:p>
        </p:txBody>
      </p:sp>
      <p:graphicFrame>
        <p:nvGraphicFramePr>
          <p:cNvPr id="22" name="Table 0"/>
          <p:cNvGraphicFramePr>
            <a:graphicFrameLocks noGrp="1"/>
          </p:cNvGraphicFramePr>
          <p:nvPr>
            <p:extLst>
              <p:ext uri="{D42A27DB-BD31-4B8C-83A1-F6EECF244321}">
                <p14:modId xmlns:p14="http://schemas.microsoft.com/office/powerpoint/2010/main" val="2903201244"/>
              </p:ext>
            </p:extLst>
          </p:nvPr>
        </p:nvGraphicFramePr>
        <p:xfrm>
          <a:off x="548640" y="1554302"/>
          <a:ext cx="5852160" cy="3657600"/>
        </p:xfrm>
        <a:graphic>
          <a:graphicData uri="http://schemas.openxmlformats.org/drawingml/2006/table">
            <a:tbl>
              <a:tblPr/>
              <a:tblGrid>
                <a:gridCol w="22860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457200">
                <a:tc>
                  <a:txBody>
                    <a:bodyPr/>
                    <a:lstStyle/>
                    <a:p>
                      <a:pPr marL="0" indent="0" algn="l">
                        <a:buNone/>
                      </a:pPr>
                      <a:r>
                        <a:rPr lang="en-US" sz="1150" b="1" dirty="0">
                          <a:solidFill>
                            <a:srgbClr val="FFFFFF"/>
                          </a:solidFill>
                          <a:latin typeface="Calibri" pitchFamily="34" charset="0"/>
                          <a:ea typeface="Calibri" pitchFamily="34" charset="-122"/>
                          <a:cs typeface="Calibri" pitchFamily="34" charset="-120"/>
                        </a:rPr>
                        <a:t>Project type</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150" b="1" dirty="0">
                          <a:solidFill>
                            <a:srgbClr val="FFFFFF"/>
                          </a:solidFill>
                          <a:latin typeface="Calibri" pitchFamily="34" charset="0"/>
                          <a:ea typeface="Calibri" pitchFamily="34" charset="-122"/>
                          <a:cs typeface="Calibri" pitchFamily="34" charset="-120"/>
                        </a:rPr>
                        <a:t># Projects</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150" b="1" dirty="0">
                          <a:solidFill>
                            <a:srgbClr val="FFFFFF"/>
                          </a:solidFill>
                          <a:latin typeface="Calibri" pitchFamily="34" charset="0"/>
                          <a:ea typeface="Calibri" pitchFamily="34" charset="-122"/>
                          <a:cs typeface="Calibri" pitchFamily="34" charset="-120"/>
                        </a:rPr>
                        <a:t>Amount</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150" b="1" dirty="0">
                          <a:solidFill>
                            <a:srgbClr val="FFFFFF"/>
                          </a:solidFill>
                          <a:latin typeface="Calibri" pitchFamily="34" charset="0"/>
                          <a:ea typeface="Calibri" pitchFamily="34" charset="-122"/>
                          <a:cs typeface="Calibri" pitchFamily="34" charset="-120"/>
                        </a:rPr>
                        <a:t>% Funds</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4E5E"/>
                    </a:solidFill>
                  </a:tcPr>
                </a:tc>
                <a:extLst>
                  <a:ext uri="{0D108BD9-81ED-4DB2-BD59-A6C34878D82A}">
                    <a16:rowId xmlns:a16="http://schemas.microsoft.com/office/drawing/2014/main" val="10000"/>
                  </a:ext>
                </a:extLst>
              </a:tr>
              <a:tr h="457200">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PH-PSH</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2</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$2,059,596</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56%</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7200">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PH-RRH</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1</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charset="0"/>
                          <a:ea typeface="Calibri" charset="0"/>
                          <a:cs typeface="Calibri" charset="0"/>
                        </a:rPr>
                        <a:t>$1,002,599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27%</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7200">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TH / TH-RRH</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7200">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SSO / SSO-CE</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1</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$163,058</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5%</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7200">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HMIS</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1</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$217,046</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6%</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7200">
                <a:tc>
                  <a:txBody>
                    <a:bodyPr/>
                    <a:lstStyle/>
                    <a:p>
                      <a:pPr marL="0" indent="0" algn="l">
                        <a:buNone/>
                      </a:pPr>
                      <a:r>
                        <a:rPr lang="en-US" sz="1150" b="1" dirty="0">
                          <a:latin typeface="Calibri" charset="0"/>
                          <a:ea typeface="Calibri" charset="0"/>
                          <a:cs typeface="Calibri" charset="0"/>
                        </a:rPr>
                        <a:t>CoC Planning Grant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200" dirty="0">
                          <a:solidFill>
                            <a:schemeClr val="tx2">
                              <a:lumMod val="90000"/>
                              <a:lumOff val="10000"/>
                            </a:schemeClr>
                          </a:solidFill>
                          <a:latin typeface="Calibri" charset="0"/>
                          <a:ea typeface="Calibri" charset="0"/>
                          <a:cs typeface="Calibri" charset="0"/>
                        </a:rPr>
                        <a:t>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charset="0"/>
                          <a:ea typeface="Calibri" charset="0"/>
                          <a:cs typeface="Calibri" charset="0"/>
                        </a:rPr>
                        <a:t>$</a:t>
                      </a:r>
                      <a:r>
                        <a:rPr lang="en-US" sz="1200" dirty="0">
                          <a:solidFill>
                            <a:schemeClr val="tx2">
                              <a:lumMod val="90000"/>
                              <a:lumOff val="10000"/>
                            </a:schemeClr>
                          </a:solidFill>
                          <a:latin typeface="+mn-lt"/>
                          <a:ea typeface="Calibri" pitchFamily="34" charset="-122"/>
                          <a:cs typeface="Calibri" pitchFamily="34" charset="-120"/>
                        </a:rPr>
                        <a:t>216,742</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charset="0"/>
                          <a:ea typeface="Calibri" charset="0"/>
                          <a:cs typeface="Calibri" charset="0"/>
                        </a:rPr>
                        <a:t>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31583131"/>
                  </a:ext>
                </a:extLst>
              </a:tr>
              <a:tr h="457200">
                <a:tc>
                  <a:txBody>
                    <a:bodyPr/>
                    <a:lstStyle/>
                    <a:p>
                      <a:pPr marL="0" indent="0" algn="l">
                        <a:buNone/>
                      </a:pPr>
                      <a:r>
                        <a:rPr lang="en-US" sz="1150" b="1" dirty="0">
                          <a:solidFill>
                            <a:srgbClr val="134E5E"/>
                          </a:solidFill>
                          <a:latin typeface="Calibri" pitchFamily="34" charset="0"/>
                          <a:ea typeface="Calibri" pitchFamily="34" charset="-122"/>
                          <a:cs typeface="Calibri" pitchFamily="34" charset="-120"/>
                        </a:rPr>
                        <a:t>TOTAL</a:t>
                      </a:r>
                      <a:endParaRPr lang="en-US" sz="1150" dirty="0">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E8"/>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6</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$3,659,431</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200" dirty="0">
                          <a:solidFill>
                            <a:schemeClr val="tx2">
                              <a:lumMod val="90000"/>
                              <a:lumOff val="10000"/>
                            </a:schemeClr>
                          </a:solidFill>
                          <a:latin typeface="Calibri" pitchFamily="34" charset="0"/>
                          <a:ea typeface="Calibri" pitchFamily="34" charset="-122"/>
                          <a:cs typeface="Calibri" pitchFamily="34" charset="-120"/>
                        </a:rPr>
                        <a:t>100%</a:t>
                      </a:r>
                      <a:endParaRPr lang="en-US" sz="1200" dirty="0">
                        <a:solidFill>
                          <a:schemeClr val="tx2">
                            <a:lumMod val="90000"/>
                            <a:lumOff val="10000"/>
                          </a:schemeClr>
                        </a:solidFill>
                        <a:latin typeface="Calibri" charset="0"/>
                        <a:ea typeface="Calibri" charset="0"/>
                        <a:cs typeface="Calibri"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 2"/>
          <p:cNvSpPr/>
          <p:nvPr/>
        </p:nvSpPr>
        <p:spPr>
          <a:xfrm>
            <a:off x="548640" y="5157216"/>
            <a:ext cx="5852160" cy="640080"/>
          </a:xfrm>
          <a:prstGeom prst="rect">
            <a:avLst/>
          </a:prstGeom>
          <a:noFill/>
          <a:ln/>
        </p:spPr>
        <p:txBody>
          <a:bodyPr wrap="square" lIns="0" tIns="0" rIns="0" bIns="0" rtlCol="0" anchor="ctr"/>
          <a:lstStyle/>
          <a:p>
            <a:pPr marL="0" indent="0">
              <a:lnSpc>
                <a:spcPct val="98000"/>
              </a:lnSpc>
              <a:buNone/>
            </a:pPr>
            <a:r>
              <a:rPr lang="en-US" sz="1050" i="1" dirty="0">
                <a:solidFill>
                  <a:srgbClr val="5A6B70"/>
                </a:solidFill>
                <a:latin typeface="+mn-lt"/>
                <a:ea typeface="Calibri" pitchFamily="34" charset="-122"/>
                <a:cs typeface="Calibri" pitchFamily="34" charset="-120"/>
              </a:rPr>
              <a:t>These numbers are reflective of FY24-25 awards. Currently, 83% of the Erie CoC award is dedicated towards Permanent Housing.</a:t>
            </a:r>
            <a:endParaRPr lang="en-US" sz="1050" dirty="0">
              <a:latin typeface="+mn-lt"/>
            </a:endParaRPr>
          </a:p>
        </p:txBody>
      </p:sp>
      <p:sp>
        <p:nvSpPr>
          <p:cNvPr id="6" name="Shape 3"/>
          <p:cNvSpPr/>
          <p:nvPr/>
        </p:nvSpPr>
        <p:spPr>
          <a:xfrm>
            <a:off x="6675120" y="1554480"/>
            <a:ext cx="4937760" cy="4343400"/>
          </a:xfrm>
          <a:prstGeom prst="roundRect">
            <a:avLst>
              <a:gd name="adj" fmla="val 2105"/>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7" name="Text 4"/>
          <p:cNvSpPr/>
          <p:nvPr/>
        </p:nvSpPr>
        <p:spPr>
          <a:xfrm>
            <a:off x="6949440" y="1755648"/>
            <a:ext cx="4480560" cy="365760"/>
          </a:xfrm>
          <a:prstGeom prst="rect">
            <a:avLst/>
          </a:prstGeom>
          <a:noFill/>
          <a:ln/>
        </p:spPr>
        <p:txBody>
          <a:bodyPr wrap="square" lIns="0" tIns="0" rIns="0" bIns="0" rtlCol="0" anchor="ctr"/>
          <a:lstStyle/>
          <a:p>
            <a:pPr marL="0" indent="0">
              <a:buNone/>
            </a:pPr>
            <a:r>
              <a:rPr lang="en-US" sz="1500" b="1" dirty="0">
                <a:solidFill>
                  <a:srgbClr val="FFFFFF"/>
                </a:solidFill>
                <a:latin typeface="+mn-lt"/>
                <a:ea typeface="Calibri" pitchFamily="34" charset="-122"/>
                <a:cs typeface="Calibri" pitchFamily="34" charset="-120"/>
              </a:rPr>
              <a:t>The choices facing our CoC</a:t>
            </a:r>
            <a:endParaRPr lang="en-US" sz="1500" dirty="0">
              <a:latin typeface="+mn-lt"/>
            </a:endParaRPr>
          </a:p>
        </p:txBody>
      </p:sp>
      <p:pic>
        <p:nvPicPr>
          <p:cNvPr id="8" name="Image 0" descr="preencoded.png"/>
          <p:cNvPicPr>
            <a:picLocks noChangeAspect="1"/>
          </p:cNvPicPr>
          <p:nvPr/>
        </p:nvPicPr>
        <p:blipFill>
          <a:blip r:embed="rId3"/>
          <a:stretch>
            <a:fillRect/>
          </a:stretch>
        </p:blipFill>
        <p:spPr>
          <a:xfrm>
            <a:off x="6949440" y="2231136"/>
            <a:ext cx="219456" cy="219456"/>
          </a:xfrm>
          <a:prstGeom prst="rect">
            <a:avLst/>
          </a:prstGeom>
        </p:spPr>
      </p:pic>
      <p:sp>
        <p:nvSpPr>
          <p:cNvPr id="9" name="Text 5"/>
          <p:cNvSpPr/>
          <p:nvPr/>
        </p:nvSpPr>
        <p:spPr>
          <a:xfrm>
            <a:off x="7278624" y="2176272"/>
            <a:ext cx="4160520" cy="713232"/>
          </a:xfrm>
          <a:prstGeom prst="rect">
            <a:avLst/>
          </a:prstGeom>
          <a:noFill/>
          <a:ln/>
        </p:spPr>
        <p:txBody>
          <a:bodyPr wrap="square" lIns="0" tIns="0" rIns="0" bIns="0" rtlCol="0" anchor="t"/>
          <a:lstStyle/>
          <a:p>
            <a:pPr marL="0" indent="0">
              <a:lnSpc>
                <a:spcPct val="100000"/>
              </a:lnSpc>
              <a:buNone/>
            </a:pPr>
            <a:r>
              <a:rPr lang="en-US" sz="1130" dirty="0">
                <a:solidFill>
                  <a:srgbClr val="EAF2F3"/>
                </a:solidFill>
                <a:latin typeface="+mn-lt"/>
                <a:ea typeface="Calibri" pitchFamily="34" charset="-122"/>
                <a:cs typeface="Calibri" pitchFamily="34" charset="-120"/>
              </a:rPr>
              <a:t>Which projects fill Tier 1 (the safe 60% of ARD)? Renewals are not prioritized in Tier 2.</a:t>
            </a:r>
            <a:endParaRPr lang="en-US" sz="1130" dirty="0">
              <a:latin typeface="+mn-lt"/>
            </a:endParaRPr>
          </a:p>
        </p:txBody>
      </p:sp>
      <p:pic>
        <p:nvPicPr>
          <p:cNvPr id="10" name="Image 1" descr="preencoded.png"/>
          <p:cNvPicPr>
            <a:picLocks noChangeAspect="1"/>
          </p:cNvPicPr>
          <p:nvPr/>
        </p:nvPicPr>
        <p:blipFill>
          <a:blip r:embed="rId3"/>
          <a:stretch>
            <a:fillRect/>
          </a:stretch>
        </p:blipFill>
        <p:spPr>
          <a:xfrm>
            <a:off x="6949440" y="2962656"/>
            <a:ext cx="219456" cy="219456"/>
          </a:xfrm>
          <a:prstGeom prst="rect">
            <a:avLst/>
          </a:prstGeom>
        </p:spPr>
      </p:pic>
      <p:sp>
        <p:nvSpPr>
          <p:cNvPr id="11" name="Text 6"/>
          <p:cNvSpPr/>
          <p:nvPr/>
        </p:nvSpPr>
        <p:spPr>
          <a:xfrm>
            <a:off x="7278624" y="2907792"/>
            <a:ext cx="4160520" cy="713232"/>
          </a:xfrm>
          <a:prstGeom prst="rect">
            <a:avLst/>
          </a:prstGeom>
          <a:noFill/>
          <a:ln/>
        </p:spPr>
        <p:txBody>
          <a:bodyPr wrap="square" lIns="0" tIns="0" rIns="0" bIns="0" rtlCol="0" anchor="t"/>
          <a:lstStyle/>
          <a:p>
            <a:pPr marL="0" indent="0">
              <a:lnSpc>
                <a:spcPct val="100000"/>
              </a:lnSpc>
              <a:buNone/>
            </a:pPr>
            <a:r>
              <a:rPr lang="en-US" sz="1130" dirty="0">
                <a:solidFill>
                  <a:srgbClr val="EAF2F3"/>
                </a:solidFill>
                <a:latin typeface="+mn-lt"/>
                <a:ea typeface="Calibri" pitchFamily="34" charset="-122"/>
                <a:cs typeface="Calibri" pitchFamily="34" charset="-120"/>
              </a:rPr>
              <a:t>Whether to reallocate or transition existing PSH/RRH into new TH or SSO — the prioritized new types.</a:t>
            </a:r>
            <a:endParaRPr lang="en-US" sz="1130" dirty="0">
              <a:latin typeface="+mn-lt"/>
            </a:endParaRPr>
          </a:p>
        </p:txBody>
      </p:sp>
      <p:pic>
        <p:nvPicPr>
          <p:cNvPr id="12" name="Image 2" descr="preencoded.png"/>
          <p:cNvPicPr>
            <a:picLocks noChangeAspect="1"/>
          </p:cNvPicPr>
          <p:nvPr/>
        </p:nvPicPr>
        <p:blipFill>
          <a:blip r:embed="rId3"/>
          <a:stretch>
            <a:fillRect/>
          </a:stretch>
        </p:blipFill>
        <p:spPr>
          <a:xfrm>
            <a:off x="6949440" y="3694176"/>
            <a:ext cx="219456" cy="219456"/>
          </a:xfrm>
          <a:prstGeom prst="rect">
            <a:avLst/>
          </a:prstGeom>
        </p:spPr>
      </p:pic>
      <p:sp>
        <p:nvSpPr>
          <p:cNvPr id="13" name="Text 7"/>
          <p:cNvSpPr/>
          <p:nvPr/>
        </p:nvSpPr>
        <p:spPr>
          <a:xfrm>
            <a:off x="7278624" y="3639312"/>
            <a:ext cx="4160520" cy="713232"/>
          </a:xfrm>
          <a:prstGeom prst="rect">
            <a:avLst/>
          </a:prstGeom>
          <a:noFill/>
          <a:ln/>
        </p:spPr>
        <p:txBody>
          <a:bodyPr wrap="square" lIns="0" tIns="0" rIns="0" bIns="0" rtlCol="0" anchor="t"/>
          <a:lstStyle/>
          <a:p>
            <a:pPr marL="0" indent="0">
              <a:lnSpc>
                <a:spcPct val="100000"/>
              </a:lnSpc>
              <a:buNone/>
            </a:pPr>
            <a:r>
              <a:rPr lang="en-US" sz="1130" dirty="0">
                <a:solidFill>
                  <a:srgbClr val="EAF2F3"/>
                </a:solidFill>
                <a:latin typeface="+mn-lt"/>
                <a:ea typeface="Calibri" pitchFamily="34" charset="-122"/>
                <a:cs typeface="Calibri" pitchFamily="34" charset="-120"/>
              </a:rPr>
              <a:t>How to order projects in Tier 2, knowing new TH/SSO and the set-asides are funded first.</a:t>
            </a:r>
            <a:endParaRPr lang="en-US" sz="1130" dirty="0">
              <a:latin typeface="+mn-lt"/>
            </a:endParaRPr>
          </a:p>
        </p:txBody>
      </p:sp>
      <p:pic>
        <p:nvPicPr>
          <p:cNvPr id="14" name="Image 3" descr="preencoded.png"/>
          <p:cNvPicPr>
            <a:picLocks noChangeAspect="1"/>
          </p:cNvPicPr>
          <p:nvPr/>
        </p:nvPicPr>
        <p:blipFill>
          <a:blip r:embed="rId3"/>
          <a:stretch>
            <a:fillRect/>
          </a:stretch>
        </p:blipFill>
        <p:spPr>
          <a:xfrm>
            <a:off x="6949440" y="4425696"/>
            <a:ext cx="219456" cy="219456"/>
          </a:xfrm>
          <a:prstGeom prst="rect">
            <a:avLst/>
          </a:prstGeom>
        </p:spPr>
      </p:pic>
      <p:sp>
        <p:nvSpPr>
          <p:cNvPr id="15" name="Text 8"/>
          <p:cNvSpPr/>
          <p:nvPr/>
        </p:nvSpPr>
        <p:spPr>
          <a:xfrm>
            <a:off x="7278624" y="4370832"/>
            <a:ext cx="4160520" cy="713232"/>
          </a:xfrm>
          <a:prstGeom prst="rect">
            <a:avLst/>
          </a:prstGeom>
          <a:noFill/>
          <a:ln/>
        </p:spPr>
        <p:txBody>
          <a:bodyPr wrap="square" lIns="0" tIns="0" rIns="0" bIns="0" rtlCol="0" anchor="t"/>
          <a:lstStyle/>
          <a:p>
            <a:pPr marL="0" indent="0">
              <a:lnSpc>
                <a:spcPct val="100000"/>
              </a:lnSpc>
              <a:buNone/>
            </a:pPr>
            <a:r>
              <a:rPr lang="en-US" sz="1130" dirty="0">
                <a:solidFill>
                  <a:srgbClr val="EAF2F3"/>
                </a:solidFill>
                <a:latin typeface="+mn-lt"/>
                <a:ea typeface="Calibri" pitchFamily="34" charset="-122"/>
                <a:cs typeface="Calibri" pitchFamily="34" charset="-120"/>
              </a:rPr>
              <a:t>How much CoC Bonus to use for new TH/SSO, within our type’s min/max.</a:t>
            </a:r>
            <a:endParaRPr lang="en-US" sz="1130" dirty="0">
              <a:latin typeface="+mn-lt"/>
            </a:endParaRPr>
          </a:p>
        </p:txBody>
      </p:sp>
      <p:pic>
        <p:nvPicPr>
          <p:cNvPr id="16" name="Image 4" descr="preencoded.png"/>
          <p:cNvPicPr>
            <a:picLocks noChangeAspect="1"/>
          </p:cNvPicPr>
          <p:nvPr/>
        </p:nvPicPr>
        <p:blipFill>
          <a:blip r:embed="rId3"/>
          <a:stretch>
            <a:fillRect/>
          </a:stretch>
        </p:blipFill>
        <p:spPr>
          <a:xfrm>
            <a:off x="6949440" y="5157216"/>
            <a:ext cx="219456" cy="219456"/>
          </a:xfrm>
          <a:prstGeom prst="rect">
            <a:avLst/>
          </a:prstGeom>
        </p:spPr>
      </p:pic>
      <p:sp>
        <p:nvSpPr>
          <p:cNvPr id="17" name="Text 9"/>
          <p:cNvSpPr/>
          <p:nvPr/>
        </p:nvSpPr>
        <p:spPr>
          <a:xfrm>
            <a:off x="7278624" y="5102352"/>
            <a:ext cx="4160520" cy="713232"/>
          </a:xfrm>
          <a:prstGeom prst="rect">
            <a:avLst/>
          </a:prstGeom>
          <a:noFill/>
          <a:ln/>
        </p:spPr>
        <p:txBody>
          <a:bodyPr wrap="square" lIns="0" tIns="0" rIns="0" bIns="0" rtlCol="0" anchor="t"/>
          <a:lstStyle/>
          <a:p>
            <a:pPr marL="0" indent="0">
              <a:lnSpc>
                <a:spcPct val="100000"/>
              </a:lnSpc>
              <a:buNone/>
            </a:pPr>
            <a:r>
              <a:rPr lang="en-US" sz="1130" dirty="0">
                <a:solidFill>
                  <a:srgbClr val="EAF2F3"/>
                </a:solidFill>
                <a:latin typeface="+mn-lt"/>
                <a:ea typeface="Calibri" pitchFamily="34" charset="-122"/>
                <a:cs typeface="Calibri" pitchFamily="34" charset="-120"/>
              </a:rPr>
              <a:t>Where we can earn merit points (treatment, services, public-safety coordination) without compromising our standards.</a:t>
            </a:r>
            <a:endParaRPr lang="en-US" sz="113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THE LOCAL PROCESS </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Our RFP Timeline</a:t>
            </a:r>
            <a:endParaRPr lang="en-US" sz="3000" dirty="0">
              <a:latin typeface="+mj-lt"/>
            </a:endParaRPr>
          </a:p>
        </p:txBody>
      </p:sp>
      <p:sp>
        <p:nvSpPr>
          <p:cNvPr id="4" name="Text 2"/>
          <p:cNvSpPr/>
          <p:nvPr/>
        </p:nvSpPr>
        <p:spPr>
          <a:xfrm>
            <a:off x="548640" y="1417320"/>
            <a:ext cx="11064240" cy="365760"/>
          </a:xfrm>
          <a:prstGeom prst="rect">
            <a:avLst/>
          </a:prstGeom>
          <a:noFill/>
          <a:ln/>
        </p:spPr>
        <p:txBody>
          <a:bodyPr wrap="square" lIns="0" tIns="0" rIns="0" bIns="0" rtlCol="0" anchor="ctr"/>
          <a:lstStyle/>
          <a:p>
            <a:pPr marL="0" indent="0">
              <a:buNone/>
            </a:pPr>
            <a:r>
              <a:rPr lang="en-US" sz="1250" i="1" dirty="0">
                <a:solidFill>
                  <a:srgbClr val="5A6B70"/>
                </a:solidFill>
                <a:latin typeface="+mn-lt"/>
                <a:ea typeface="Calibri" pitchFamily="34" charset="-122"/>
                <a:cs typeface="Calibri" pitchFamily="34" charset="-120"/>
              </a:rPr>
              <a:t>Dates are preliminary and may be subject to change if given directive by HUD</a:t>
            </a:r>
            <a:endParaRPr lang="en-US" sz="1250" dirty="0">
              <a:latin typeface="+mn-lt"/>
            </a:endParaRPr>
          </a:p>
        </p:txBody>
      </p:sp>
      <p:sp>
        <p:nvSpPr>
          <p:cNvPr id="5" name="Shape 3"/>
          <p:cNvSpPr/>
          <p:nvPr/>
        </p:nvSpPr>
        <p:spPr>
          <a:xfrm>
            <a:off x="1037844" y="2121408"/>
            <a:ext cx="27432" cy="3538728"/>
          </a:xfrm>
          <a:prstGeom prst="rect">
            <a:avLst/>
          </a:prstGeom>
          <a:solidFill>
            <a:srgbClr val="D5DEE0"/>
          </a:solidFill>
          <a:ln/>
        </p:spPr>
        <p:txBody>
          <a:bodyPr/>
          <a:lstStyle/>
          <a:p>
            <a:endParaRPr lang="en-US">
              <a:latin typeface="+mn-lt"/>
            </a:endParaRPr>
          </a:p>
        </p:txBody>
      </p:sp>
      <p:sp>
        <p:nvSpPr>
          <p:cNvPr id="6" name="Shape 4"/>
          <p:cNvSpPr/>
          <p:nvPr/>
        </p:nvSpPr>
        <p:spPr>
          <a:xfrm>
            <a:off x="923544" y="1993392"/>
            <a:ext cx="256032" cy="256032"/>
          </a:xfrm>
          <a:prstGeom prst="ellipse">
            <a:avLst/>
          </a:prstGeom>
          <a:solidFill>
            <a:srgbClr val="1C7A8C"/>
          </a:solidFill>
          <a:ln w="19050">
            <a:solidFill>
              <a:srgbClr val="FFFFFF"/>
            </a:solidFill>
            <a:prstDash val="solid"/>
          </a:ln>
        </p:spPr>
        <p:txBody>
          <a:bodyPr/>
          <a:lstStyle/>
          <a:p>
            <a:endParaRPr lang="en-US">
              <a:latin typeface="+mn-lt"/>
            </a:endParaRPr>
          </a:p>
        </p:txBody>
      </p:sp>
      <p:sp>
        <p:nvSpPr>
          <p:cNvPr id="7" name="Text 5"/>
          <p:cNvSpPr/>
          <p:nvPr/>
        </p:nvSpPr>
        <p:spPr>
          <a:xfrm>
            <a:off x="1417320" y="1911096"/>
            <a:ext cx="6766560" cy="292608"/>
          </a:xfrm>
          <a:prstGeom prst="rect">
            <a:avLst/>
          </a:prstGeom>
          <a:noFill/>
          <a:ln/>
        </p:spPr>
        <p:txBody>
          <a:bodyPr wrap="square" lIns="0" tIns="0" rIns="0" bIns="0" rtlCol="0" anchor="ctr"/>
          <a:lstStyle/>
          <a:p>
            <a:pPr marL="0" indent="0">
              <a:buNone/>
            </a:pPr>
            <a:r>
              <a:rPr lang="en-US" sz="1300" b="1" dirty="0">
                <a:solidFill>
                  <a:srgbClr val="1F2A2E"/>
                </a:solidFill>
                <a:latin typeface="+mn-lt"/>
                <a:ea typeface="Calibri" pitchFamily="34" charset="-122"/>
                <a:cs typeface="Calibri" pitchFamily="34" charset="-120"/>
              </a:rPr>
              <a:t>Local RFP / application released</a:t>
            </a:r>
            <a:endParaRPr lang="en-US" sz="1300" dirty="0">
              <a:latin typeface="+mn-lt"/>
            </a:endParaRPr>
          </a:p>
        </p:txBody>
      </p:sp>
      <p:sp>
        <p:nvSpPr>
          <p:cNvPr id="8" name="Text 6"/>
          <p:cNvSpPr/>
          <p:nvPr/>
        </p:nvSpPr>
        <p:spPr>
          <a:xfrm>
            <a:off x="1417320" y="2167128"/>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CoC opens the local competition</a:t>
            </a:r>
            <a:endParaRPr lang="en-US" sz="950" dirty="0">
              <a:latin typeface="+mn-lt"/>
            </a:endParaRPr>
          </a:p>
        </p:txBody>
      </p:sp>
      <p:sp>
        <p:nvSpPr>
          <p:cNvPr id="9" name="Shape 7"/>
          <p:cNvSpPr/>
          <p:nvPr/>
        </p:nvSpPr>
        <p:spPr>
          <a:xfrm>
            <a:off x="8869680" y="1938528"/>
            <a:ext cx="2743200" cy="475488"/>
          </a:xfrm>
          <a:prstGeom prst="roundRect">
            <a:avLst>
              <a:gd name="adj" fmla="val 11538"/>
            </a:avLst>
          </a:prstGeom>
          <a:solidFill>
            <a:srgbClr val="FFFFFF"/>
          </a:solidFill>
          <a:ln w="12700">
            <a:solidFill>
              <a:srgbClr val="D5DEE0"/>
            </a:solidFill>
            <a:prstDash val="dash"/>
          </a:ln>
        </p:spPr>
        <p:txBody>
          <a:bodyPr/>
          <a:lstStyle/>
          <a:p>
            <a:endParaRPr lang="en-US">
              <a:latin typeface="+mn-lt"/>
            </a:endParaRPr>
          </a:p>
        </p:txBody>
      </p:sp>
      <p:sp>
        <p:nvSpPr>
          <p:cNvPr id="10" name="Text 8"/>
          <p:cNvSpPr/>
          <p:nvPr/>
        </p:nvSpPr>
        <p:spPr>
          <a:xfrm>
            <a:off x="8869680" y="1938528"/>
            <a:ext cx="2743200" cy="475488"/>
          </a:xfrm>
          <a:prstGeom prst="rect">
            <a:avLst/>
          </a:prstGeom>
          <a:noFill/>
          <a:ln/>
        </p:spPr>
        <p:txBody>
          <a:bodyPr wrap="square" lIns="0" tIns="0" rIns="0" bIns="0" rtlCol="0" anchor="ctr"/>
          <a:lstStyle/>
          <a:p>
            <a:pPr marL="0" indent="0" algn="ctr">
              <a:buNone/>
            </a:pPr>
            <a:r>
              <a:rPr lang="en-US" sz="1200" dirty="0">
                <a:solidFill>
                  <a:schemeClr val="tx2">
                    <a:lumMod val="90000"/>
                    <a:lumOff val="10000"/>
                  </a:schemeClr>
                </a:solidFill>
                <a:latin typeface="+mn-lt"/>
                <a:ea typeface="Calibri" pitchFamily="34" charset="-122"/>
                <a:cs typeface="Calibri" pitchFamily="34" charset="-120"/>
              </a:rPr>
              <a:t>June 22, 2026</a:t>
            </a:r>
            <a:endParaRPr lang="en-US" sz="1200" dirty="0">
              <a:solidFill>
                <a:schemeClr val="tx2">
                  <a:lumMod val="90000"/>
                  <a:lumOff val="10000"/>
                </a:schemeClr>
              </a:solidFill>
              <a:latin typeface="+mn-lt"/>
            </a:endParaRPr>
          </a:p>
        </p:txBody>
      </p:sp>
      <p:sp>
        <p:nvSpPr>
          <p:cNvPr id="11" name="Shape 9"/>
          <p:cNvSpPr/>
          <p:nvPr/>
        </p:nvSpPr>
        <p:spPr>
          <a:xfrm>
            <a:off x="923544" y="2583180"/>
            <a:ext cx="256032" cy="256032"/>
          </a:xfrm>
          <a:prstGeom prst="ellipse">
            <a:avLst/>
          </a:prstGeom>
          <a:solidFill>
            <a:srgbClr val="C97B1E"/>
          </a:solidFill>
          <a:ln w="19050">
            <a:solidFill>
              <a:srgbClr val="FFFFFF"/>
            </a:solidFill>
            <a:prstDash val="solid"/>
          </a:ln>
        </p:spPr>
        <p:txBody>
          <a:bodyPr/>
          <a:lstStyle/>
          <a:p>
            <a:endParaRPr lang="en-US">
              <a:latin typeface="+mn-lt"/>
            </a:endParaRPr>
          </a:p>
        </p:txBody>
      </p:sp>
      <p:sp>
        <p:nvSpPr>
          <p:cNvPr id="12" name="Text 10"/>
          <p:cNvSpPr/>
          <p:nvPr/>
        </p:nvSpPr>
        <p:spPr>
          <a:xfrm>
            <a:off x="1417320" y="2500884"/>
            <a:ext cx="6766560" cy="292608"/>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Renewal project applications due</a:t>
            </a:r>
            <a:endParaRPr lang="en-US" sz="1300" dirty="0">
              <a:latin typeface="+mn-lt"/>
            </a:endParaRPr>
          </a:p>
        </p:txBody>
      </p:sp>
      <p:sp>
        <p:nvSpPr>
          <p:cNvPr id="13" name="Text 11"/>
          <p:cNvSpPr/>
          <p:nvPr/>
        </p:nvSpPr>
        <p:spPr>
          <a:xfrm>
            <a:off x="1417320" y="2756916"/>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Renewing providers submit to Erie County</a:t>
            </a:r>
            <a:endParaRPr lang="en-US" sz="950" dirty="0">
              <a:highlight>
                <a:srgbClr val="FFFF00"/>
              </a:highlight>
              <a:latin typeface="+mn-lt"/>
            </a:endParaRPr>
          </a:p>
        </p:txBody>
      </p:sp>
      <p:sp>
        <p:nvSpPr>
          <p:cNvPr id="14" name="Shape 12"/>
          <p:cNvSpPr/>
          <p:nvPr/>
        </p:nvSpPr>
        <p:spPr>
          <a:xfrm>
            <a:off x="8869680" y="2528316"/>
            <a:ext cx="2743200" cy="475488"/>
          </a:xfrm>
          <a:prstGeom prst="roundRect">
            <a:avLst>
              <a:gd name="adj" fmla="val 11538"/>
            </a:avLst>
          </a:prstGeom>
          <a:solidFill>
            <a:srgbClr val="FFFFFF"/>
          </a:solidFill>
          <a:ln w="12700">
            <a:solidFill>
              <a:srgbClr val="C97B1E"/>
            </a:solidFill>
            <a:prstDash val="dash"/>
          </a:ln>
        </p:spPr>
        <p:txBody>
          <a:bodyPr/>
          <a:lstStyle/>
          <a:p>
            <a:endParaRPr lang="en-US" dirty="0">
              <a:latin typeface="+mn-lt"/>
            </a:endParaRPr>
          </a:p>
        </p:txBody>
      </p:sp>
      <p:sp>
        <p:nvSpPr>
          <p:cNvPr id="15" name="Text 13"/>
          <p:cNvSpPr/>
          <p:nvPr/>
        </p:nvSpPr>
        <p:spPr>
          <a:xfrm>
            <a:off x="8869680" y="2528316"/>
            <a:ext cx="2743200" cy="475488"/>
          </a:xfrm>
          <a:prstGeom prst="rect">
            <a:avLst/>
          </a:prstGeom>
          <a:noFill/>
          <a:ln/>
        </p:spPr>
        <p:txBody>
          <a:bodyPr wrap="square" lIns="0" tIns="0" rIns="0" bIns="0" rtlCol="0" anchor="ctr"/>
          <a:lstStyle/>
          <a:p>
            <a:pPr marL="0" indent="0" algn="ctr">
              <a:buNone/>
            </a:pPr>
            <a:r>
              <a:rPr lang="en-US" sz="1200" dirty="0">
                <a:solidFill>
                  <a:schemeClr val="tx2">
                    <a:lumMod val="90000"/>
                    <a:lumOff val="10000"/>
                  </a:schemeClr>
                </a:solidFill>
                <a:latin typeface="+mn-lt"/>
                <a:ea typeface="Calibri" pitchFamily="34" charset="-122"/>
                <a:cs typeface="Calibri" pitchFamily="34" charset="-120"/>
              </a:rPr>
              <a:t>July 24, 2026 by 4PM</a:t>
            </a:r>
            <a:endParaRPr lang="en-US" sz="1200" dirty="0">
              <a:solidFill>
                <a:schemeClr val="tx2">
                  <a:lumMod val="90000"/>
                  <a:lumOff val="10000"/>
                </a:schemeClr>
              </a:solidFill>
              <a:latin typeface="+mn-lt"/>
            </a:endParaRPr>
          </a:p>
        </p:txBody>
      </p:sp>
      <p:sp>
        <p:nvSpPr>
          <p:cNvPr id="16" name="Shape 14"/>
          <p:cNvSpPr/>
          <p:nvPr/>
        </p:nvSpPr>
        <p:spPr>
          <a:xfrm>
            <a:off x="923544" y="3172968"/>
            <a:ext cx="256032" cy="256032"/>
          </a:xfrm>
          <a:prstGeom prst="ellipse">
            <a:avLst/>
          </a:prstGeom>
          <a:solidFill>
            <a:srgbClr val="C97B1E"/>
          </a:solidFill>
          <a:ln w="19050">
            <a:solidFill>
              <a:srgbClr val="FFFFFF"/>
            </a:solidFill>
            <a:prstDash val="solid"/>
          </a:ln>
        </p:spPr>
        <p:txBody>
          <a:bodyPr/>
          <a:lstStyle/>
          <a:p>
            <a:endParaRPr lang="en-US">
              <a:latin typeface="+mn-lt"/>
            </a:endParaRPr>
          </a:p>
        </p:txBody>
      </p:sp>
      <p:sp>
        <p:nvSpPr>
          <p:cNvPr id="17" name="Text 15"/>
          <p:cNvSpPr/>
          <p:nvPr/>
        </p:nvSpPr>
        <p:spPr>
          <a:xfrm>
            <a:off x="1417320" y="3090672"/>
            <a:ext cx="6766560" cy="292608"/>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New project applications due</a:t>
            </a:r>
            <a:endParaRPr lang="en-US" sz="1300" dirty="0">
              <a:latin typeface="+mn-lt"/>
            </a:endParaRPr>
          </a:p>
        </p:txBody>
      </p:sp>
      <p:sp>
        <p:nvSpPr>
          <p:cNvPr id="18" name="Text 16"/>
          <p:cNvSpPr/>
          <p:nvPr/>
        </p:nvSpPr>
        <p:spPr>
          <a:xfrm>
            <a:off x="1417320" y="3346704"/>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New applicants submit to Erie County</a:t>
            </a:r>
            <a:endParaRPr lang="en-US" sz="950" dirty="0">
              <a:latin typeface="+mn-lt"/>
            </a:endParaRPr>
          </a:p>
        </p:txBody>
      </p:sp>
      <p:sp>
        <p:nvSpPr>
          <p:cNvPr id="19" name="Shape 17"/>
          <p:cNvSpPr/>
          <p:nvPr/>
        </p:nvSpPr>
        <p:spPr>
          <a:xfrm>
            <a:off x="8869680" y="3118104"/>
            <a:ext cx="2743200" cy="475488"/>
          </a:xfrm>
          <a:prstGeom prst="roundRect">
            <a:avLst>
              <a:gd name="adj" fmla="val 11538"/>
            </a:avLst>
          </a:prstGeom>
          <a:solidFill>
            <a:srgbClr val="FFFFFF"/>
          </a:solidFill>
          <a:ln w="12700">
            <a:solidFill>
              <a:srgbClr val="C97B1E"/>
            </a:solidFill>
            <a:prstDash val="dash"/>
          </a:ln>
        </p:spPr>
        <p:txBody>
          <a:bodyPr/>
          <a:lstStyle/>
          <a:p>
            <a:endParaRPr lang="en-US" dirty="0">
              <a:latin typeface="+mn-lt"/>
            </a:endParaRPr>
          </a:p>
        </p:txBody>
      </p:sp>
      <p:sp>
        <p:nvSpPr>
          <p:cNvPr id="20" name="Text 18"/>
          <p:cNvSpPr/>
          <p:nvPr/>
        </p:nvSpPr>
        <p:spPr>
          <a:xfrm>
            <a:off x="8869680" y="3118104"/>
            <a:ext cx="2743200" cy="475488"/>
          </a:xfrm>
          <a:prstGeom prst="rect">
            <a:avLst/>
          </a:prstGeom>
          <a:noFill/>
          <a:ln/>
        </p:spPr>
        <p:txBody>
          <a:bodyPr wrap="square" lIns="0" tIns="0" rIns="0" bIns="0" rtlCol="0" anchor="ctr"/>
          <a:lstStyle/>
          <a:p>
            <a:pPr marL="0" indent="0" algn="ctr">
              <a:buNone/>
            </a:pPr>
            <a:r>
              <a:rPr lang="en-US" sz="1200" dirty="0">
                <a:solidFill>
                  <a:schemeClr val="tx2">
                    <a:lumMod val="90000"/>
                    <a:lumOff val="10000"/>
                  </a:schemeClr>
                </a:solidFill>
                <a:latin typeface="+mn-lt"/>
                <a:ea typeface="Calibri" pitchFamily="34" charset="-122"/>
                <a:cs typeface="Calibri" pitchFamily="34" charset="-120"/>
              </a:rPr>
              <a:t>July 24, 2026 by 4PM</a:t>
            </a:r>
            <a:endParaRPr lang="en-US" sz="1200" dirty="0">
              <a:solidFill>
                <a:schemeClr val="tx2">
                  <a:lumMod val="90000"/>
                  <a:lumOff val="10000"/>
                </a:schemeClr>
              </a:solidFill>
              <a:latin typeface="+mn-lt"/>
            </a:endParaRPr>
          </a:p>
        </p:txBody>
      </p:sp>
      <p:sp>
        <p:nvSpPr>
          <p:cNvPr id="21" name="Shape 19"/>
          <p:cNvSpPr/>
          <p:nvPr/>
        </p:nvSpPr>
        <p:spPr>
          <a:xfrm>
            <a:off x="923544" y="3762756"/>
            <a:ext cx="256032" cy="256032"/>
          </a:xfrm>
          <a:prstGeom prst="ellipse">
            <a:avLst/>
          </a:prstGeom>
          <a:solidFill>
            <a:srgbClr val="1C7A8C"/>
          </a:solidFill>
          <a:ln w="19050">
            <a:solidFill>
              <a:srgbClr val="FFFFFF"/>
            </a:solidFill>
            <a:prstDash val="solid"/>
          </a:ln>
        </p:spPr>
        <p:txBody>
          <a:bodyPr/>
          <a:lstStyle/>
          <a:p>
            <a:endParaRPr lang="en-US">
              <a:latin typeface="+mn-lt"/>
            </a:endParaRPr>
          </a:p>
        </p:txBody>
      </p:sp>
      <p:sp>
        <p:nvSpPr>
          <p:cNvPr id="22" name="Text 20"/>
          <p:cNvSpPr/>
          <p:nvPr/>
        </p:nvSpPr>
        <p:spPr>
          <a:xfrm>
            <a:off x="1417320" y="3680460"/>
            <a:ext cx="6766560" cy="292608"/>
          </a:xfrm>
          <a:prstGeom prst="rect">
            <a:avLst/>
          </a:prstGeom>
          <a:noFill/>
          <a:ln/>
        </p:spPr>
        <p:txBody>
          <a:bodyPr wrap="square" lIns="0" tIns="0" rIns="0" bIns="0" rtlCol="0" anchor="ctr"/>
          <a:lstStyle/>
          <a:p>
            <a:pPr marL="0" indent="0">
              <a:buNone/>
            </a:pPr>
            <a:r>
              <a:rPr lang="en-US" sz="1300" b="1" dirty="0">
                <a:solidFill>
                  <a:srgbClr val="1F2A2E"/>
                </a:solidFill>
                <a:latin typeface="+mn-lt"/>
                <a:ea typeface="Calibri" pitchFamily="34" charset="-122"/>
                <a:cs typeface="Calibri" pitchFamily="34" charset="-120"/>
              </a:rPr>
              <a:t>Local review &amp; ranking</a:t>
            </a:r>
            <a:endParaRPr lang="en-US" sz="1300" dirty="0">
              <a:latin typeface="+mn-lt"/>
            </a:endParaRPr>
          </a:p>
        </p:txBody>
      </p:sp>
      <p:sp>
        <p:nvSpPr>
          <p:cNvPr id="23" name="Text 21"/>
          <p:cNvSpPr/>
          <p:nvPr/>
        </p:nvSpPr>
        <p:spPr>
          <a:xfrm>
            <a:off x="1417320" y="3936492"/>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Panel scores and ranks projects</a:t>
            </a:r>
            <a:endParaRPr lang="en-US" sz="950" dirty="0">
              <a:latin typeface="+mn-lt"/>
            </a:endParaRPr>
          </a:p>
        </p:txBody>
      </p:sp>
      <p:sp>
        <p:nvSpPr>
          <p:cNvPr id="24" name="Shape 22"/>
          <p:cNvSpPr/>
          <p:nvPr/>
        </p:nvSpPr>
        <p:spPr>
          <a:xfrm>
            <a:off x="8869680" y="3707892"/>
            <a:ext cx="2743200" cy="475488"/>
          </a:xfrm>
          <a:prstGeom prst="roundRect">
            <a:avLst>
              <a:gd name="adj" fmla="val 11538"/>
            </a:avLst>
          </a:prstGeom>
          <a:solidFill>
            <a:srgbClr val="FFFFFF"/>
          </a:solidFill>
          <a:ln w="12700">
            <a:solidFill>
              <a:srgbClr val="D5DEE0"/>
            </a:solidFill>
            <a:prstDash val="dash"/>
          </a:ln>
        </p:spPr>
        <p:txBody>
          <a:bodyPr/>
          <a:lstStyle/>
          <a:p>
            <a:endParaRPr lang="en-US" dirty="0">
              <a:latin typeface="+mn-lt"/>
            </a:endParaRPr>
          </a:p>
        </p:txBody>
      </p:sp>
      <p:sp>
        <p:nvSpPr>
          <p:cNvPr id="25" name="Text 23"/>
          <p:cNvSpPr/>
          <p:nvPr/>
        </p:nvSpPr>
        <p:spPr>
          <a:xfrm>
            <a:off x="8869680" y="3707892"/>
            <a:ext cx="2743200" cy="475488"/>
          </a:xfrm>
          <a:prstGeom prst="rect">
            <a:avLst/>
          </a:prstGeom>
          <a:noFill/>
          <a:ln/>
        </p:spPr>
        <p:txBody>
          <a:bodyPr wrap="square" lIns="0" tIns="0" rIns="0" bIns="0" rtlCol="0" anchor="ctr"/>
          <a:lstStyle/>
          <a:p>
            <a:pPr marL="0" indent="0" algn="ctr">
              <a:buNone/>
            </a:pPr>
            <a:r>
              <a:rPr lang="en-US" sz="1200" dirty="0">
                <a:solidFill>
                  <a:schemeClr val="tx2">
                    <a:lumMod val="90000"/>
                    <a:lumOff val="10000"/>
                  </a:schemeClr>
                </a:solidFill>
                <a:latin typeface="+mn-lt"/>
                <a:ea typeface="Calibri" pitchFamily="34" charset="-122"/>
                <a:cs typeface="Calibri" pitchFamily="34" charset="-120"/>
              </a:rPr>
              <a:t>August 10, 2026</a:t>
            </a:r>
            <a:endParaRPr lang="en-US" sz="1200" dirty="0">
              <a:solidFill>
                <a:schemeClr val="tx2">
                  <a:lumMod val="90000"/>
                  <a:lumOff val="10000"/>
                </a:schemeClr>
              </a:solidFill>
              <a:latin typeface="+mn-lt"/>
            </a:endParaRPr>
          </a:p>
        </p:txBody>
      </p:sp>
      <p:sp>
        <p:nvSpPr>
          <p:cNvPr id="26" name="Shape 24"/>
          <p:cNvSpPr/>
          <p:nvPr/>
        </p:nvSpPr>
        <p:spPr>
          <a:xfrm>
            <a:off x="923544" y="4352544"/>
            <a:ext cx="256032" cy="256032"/>
          </a:xfrm>
          <a:prstGeom prst="ellipse">
            <a:avLst/>
          </a:prstGeom>
          <a:solidFill>
            <a:srgbClr val="C97B1E"/>
          </a:solidFill>
          <a:ln w="19050">
            <a:solidFill>
              <a:srgbClr val="FFFFFF"/>
            </a:solidFill>
            <a:prstDash val="solid"/>
          </a:ln>
        </p:spPr>
        <p:txBody>
          <a:bodyPr/>
          <a:lstStyle/>
          <a:p>
            <a:endParaRPr lang="en-US">
              <a:latin typeface="+mn-lt"/>
            </a:endParaRPr>
          </a:p>
        </p:txBody>
      </p:sp>
      <p:sp>
        <p:nvSpPr>
          <p:cNvPr id="27" name="Text 25"/>
          <p:cNvSpPr/>
          <p:nvPr/>
        </p:nvSpPr>
        <p:spPr>
          <a:xfrm>
            <a:off x="1417320" y="4270248"/>
            <a:ext cx="6766560" cy="292608"/>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Acceptance / ranking status posted</a:t>
            </a:r>
            <a:endParaRPr lang="en-US" sz="1300" dirty="0">
              <a:latin typeface="+mn-lt"/>
            </a:endParaRPr>
          </a:p>
        </p:txBody>
      </p:sp>
      <p:sp>
        <p:nvSpPr>
          <p:cNvPr id="28" name="Text 26"/>
          <p:cNvSpPr/>
          <p:nvPr/>
        </p:nvSpPr>
        <p:spPr>
          <a:xfrm>
            <a:off x="1417320" y="4526280"/>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Applicants notified; ≥ 15 days before HUD deadline</a:t>
            </a:r>
            <a:endParaRPr lang="en-US" sz="950" dirty="0">
              <a:latin typeface="+mn-lt"/>
            </a:endParaRPr>
          </a:p>
        </p:txBody>
      </p:sp>
      <p:sp>
        <p:nvSpPr>
          <p:cNvPr id="29" name="Shape 27"/>
          <p:cNvSpPr/>
          <p:nvPr/>
        </p:nvSpPr>
        <p:spPr>
          <a:xfrm>
            <a:off x="8869680" y="4297680"/>
            <a:ext cx="2743200" cy="475488"/>
          </a:xfrm>
          <a:prstGeom prst="roundRect">
            <a:avLst>
              <a:gd name="adj" fmla="val 11538"/>
            </a:avLst>
          </a:prstGeom>
          <a:solidFill>
            <a:srgbClr val="FFFFFF"/>
          </a:solidFill>
          <a:ln w="12700">
            <a:solidFill>
              <a:srgbClr val="C97B1E"/>
            </a:solidFill>
            <a:prstDash val="dash"/>
          </a:ln>
        </p:spPr>
        <p:txBody>
          <a:bodyPr/>
          <a:lstStyle/>
          <a:p>
            <a:endParaRPr lang="en-US">
              <a:latin typeface="+mn-lt"/>
            </a:endParaRPr>
          </a:p>
        </p:txBody>
      </p:sp>
      <p:sp>
        <p:nvSpPr>
          <p:cNvPr id="30" name="Text 28"/>
          <p:cNvSpPr/>
          <p:nvPr/>
        </p:nvSpPr>
        <p:spPr>
          <a:xfrm>
            <a:off x="8869680" y="4297680"/>
            <a:ext cx="2743200" cy="475488"/>
          </a:xfrm>
          <a:prstGeom prst="rect">
            <a:avLst/>
          </a:prstGeom>
          <a:noFill/>
          <a:ln/>
        </p:spPr>
        <p:txBody>
          <a:bodyPr wrap="square" lIns="0" tIns="0" rIns="0" bIns="0" rtlCol="0" anchor="ctr"/>
          <a:lstStyle/>
          <a:p>
            <a:pPr marL="0" indent="0" algn="ctr">
              <a:buNone/>
            </a:pPr>
            <a:r>
              <a:rPr lang="en-US" sz="1200" dirty="0">
                <a:solidFill>
                  <a:schemeClr val="tx2">
                    <a:lumMod val="90000"/>
                    <a:lumOff val="10000"/>
                  </a:schemeClr>
                </a:solidFill>
                <a:latin typeface="+mn-lt"/>
                <a:ea typeface="Calibri" pitchFamily="34" charset="-122"/>
                <a:cs typeface="Calibri" pitchFamily="34" charset="-120"/>
              </a:rPr>
              <a:t>August 11, 2026</a:t>
            </a:r>
            <a:endParaRPr lang="en-US" sz="1200" dirty="0">
              <a:solidFill>
                <a:schemeClr val="tx2">
                  <a:lumMod val="90000"/>
                  <a:lumOff val="10000"/>
                </a:schemeClr>
              </a:solidFill>
              <a:latin typeface="+mn-lt"/>
            </a:endParaRPr>
          </a:p>
        </p:txBody>
      </p:sp>
      <p:sp>
        <p:nvSpPr>
          <p:cNvPr id="31" name="Shape 29"/>
          <p:cNvSpPr/>
          <p:nvPr/>
        </p:nvSpPr>
        <p:spPr>
          <a:xfrm>
            <a:off x="923544" y="4942332"/>
            <a:ext cx="256032" cy="256032"/>
          </a:xfrm>
          <a:prstGeom prst="ellipse">
            <a:avLst/>
          </a:prstGeom>
          <a:solidFill>
            <a:srgbClr val="1C7A8C"/>
          </a:solidFill>
          <a:ln w="19050">
            <a:solidFill>
              <a:srgbClr val="FFFFFF"/>
            </a:solidFill>
            <a:prstDash val="solid"/>
          </a:ln>
        </p:spPr>
        <p:txBody>
          <a:bodyPr/>
          <a:lstStyle/>
          <a:p>
            <a:endParaRPr lang="en-US">
              <a:latin typeface="+mn-lt"/>
            </a:endParaRPr>
          </a:p>
        </p:txBody>
      </p:sp>
      <p:sp>
        <p:nvSpPr>
          <p:cNvPr id="32" name="Text 30"/>
          <p:cNvSpPr/>
          <p:nvPr/>
        </p:nvSpPr>
        <p:spPr>
          <a:xfrm>
            <a:off x="1417320" y="4860036"/>
            <a:ext cx="6766560" cy="292608"/>
          </a:xfrm>
          <a:prstGeom prst="rect">
            <a:avLst/>
          </a:prstGeom>
          <a:noFill/>
          <a:ln/>
        </p:spPr>
        <p:txBody>
          <a:bodyPr wrap="square" lIns="0" tIns="0" rIns="0" bIns="0" rtlCol="0" anchor="ctr"/>
          <a:lstStyle/>
          <a:p>
            <a:pPr marL="0" indent="0">
              <a:buNone/>
            </a:pPr>
            <a:r>
              <a:rPr lang="en-US" sz="1300" b="1" dirty="0">
                <a:solidFill>
                  <a:srgbClr val="1F2A2E"/>
                </a:solidFill>
                <a:latin typeface="+mn-lt"/>
                <a:ea typeface="Calibri" pitchFamily="34" charset="-122"/>
                <a:cs typeface="Calibri" pitchFamily="34" charset="-120"/>
              </a:rPr>
              <a:t>Appeals / objections window</a:t>
            </a:r>
            <a:endParaRPr lang="en-US" sz="1300" dirty="0">
              <a:latin typeface="+mn-lt"/>
            </a:endParaRPr>
          </a:p>
        </p:txBody>
      </p:sp>
      <p:sp>
        <p:nvSpPr>
          <p:cNvPr id="33" name="Text 31"/>
          <p:cNvSpPr/>
          <p:nvPr/>
        </p:nvSpPr>
        <p:spPr>
          <a:xfrm>
            <a:off x="1417320" y="5116068"/>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Applicants may appeal local decisions</a:t>
            </a:r>
            <a:endParaRPr lang="en-US" sz="950" dirty="0">
              <a:latin typeface="+mn-lt"/>
            </a:endParaRPr>
          </a:p>
        </p:txBody>
      </p:sp>
      <p:sp>
        <p:nvSpPr>
          <p:cNvPr id="34" name="Shape 32"/>
          <p:cNvSpPr/>
          <p:nvPr/>
        </p:nvSpPr>
        <p:spPr>
          <a:xfrm>
            <a:off x="8869680" y="4887468"/>
            <a:ext cx="2743200" cy="475488"/>
          </a:xfrm>
          <a:prstGeom prst="roundRect">
            <a:avLst>
              <a:gd name="adj" fmla="val 11538"/>
            </a:avLst>
          </a:prstGeom>
          <a:solidFill>
            <a:srgbClr val="FFFFFF"/>
          </a:solidFill>
          <a:ln w="12700">
            <a:solidFill>
              <a:srgbClr val="D5DEE0"/>
            </a:solidFill>
            <a:prstDash val="dash"/>
          </a:ln>
        </p:spPr>
        <p:txBody>
          <a:bodyPr/>
          <a:lstStyle/>
          <a:p>
            <a:endParaRPr lang="en-US">
              <a:latin typeface="+mn-lt"/>
            </a:endParaRPr>
          </a:p>
        </p:txBody>
      </p:sp>
      <p:sp>
        <p:nvSpPr>
          <p:cNvPr id="35" name="Text 33"/>
          <p:cNvSpPr/>
          <p:nvPr/>
        </p:nvSpPr>
        <p:spPr>
          <a:xfrm>
            <a:off x="8869680" y="4887468"/>
            <a:ext cx="2743200" cy="475488"/>
          </a:xfrm>
          <a:prstGeom prst="rect">
            <a:avLst/>
          </a:prstGeom>
          <a:noFill/>
          <a:ln/>
        </p:spPr>
        <p:txBody>
          <a:bodyPr wrap="square" lIns="0" tIns="0" rIns="0" bIns="0" rtlCol="0" anchor="ctr"/>
          <a:lstStyle/>
          <a:p>
            <a:pPr marL="0" indent="0" algn="ctr">
              <a:buNone/>
            </a:pPr>
            <a:r>
              <a:rPr lang="en-US" sz="1200" dirty="0">
                <a:solidFill>
                  <a:schemeClr val="tx2">
                    <a:lumMod val="90000"/>
                    <a:lumOff val="10000"/>
                  </a:schemeClr>
                </a:solidFill>
                <a:latin typeface="+mn-lt"/>
                <a:ea typeface="Calibri" pitchFamily="34" charset="-122"/>
                <a:cs typeface="Calibri" pitchFamily="34" charset="-120"/>
              </a:rPr>
              <a:t>TBD</a:t>
            </a:r>
            <a:endParaRPr lang="en-US" sz="1200" dirty="0">
              <a:solidFill>
                <a:schemeClr val="tx2">
                  <a:lumMod val="90000"/>
                  <a:lumOff val="10000"/>
                </a:schemeClr>
              </a:solidFill>
              <a:latin typeface="+mn-lt"/>
            </a:endParaRPr>
          </a:p>
        </p:txBody>
      </p:sp>
      <p:sp>
        <p:nvSpPr>
          <p:cNvPr id="36" name="Shape 34"/>
          <p:cNvSpPr/>
          <p:nvPr/>
        </p:nvSpPr>
        <p:spPr>
          <a:xfrm>
            <a:off x="923544" y="5532120"/>
            <a:ext cx="256032" cy="256032"/>
          </a:xfrm>
          <a:prstGeom prst="ellipse">
            <a:avLst/>
          </a:prstGeom>
          <a:solidFill>
            <a:srgbClr val="134E5E"/>
          </a:solidFill>
          <a:ln w="19050">
            <a:solidFill>
              <a:srgbClr val="FFFFFF"/>
            </a:solidFill>
            <a:prstDash val="solid"/>
          </a:ln>
        </p:spPr>
        <p:txBody>
          <a:bodyPr/>
          <a:lstStyle/>
          <a:p>
            <a:endParaRPr lang="en-US">
              <a:latin typeface="+mn-lt"/>
            </a:endParaRPr>
          </a:p>
        </p:txBody>
      </p:sp>
      <p:sp>
        <p:nvSpPr>
          <p:cNvPr id="37" name="Text 35"/>
          <p:cNvSpPr/>
          <p:nvPr/>
        </p:nvSpPr>
        <p:spPr>
          <a:xfrm>
            <a:off x="1417320" y="5449824"/>
            <a:ext cx="6766560" cy="292608"/>
          </a:xfrm>
          <a:prstGeom prst="rect">
            <a:avLst/>
          </a:prstGeom>
          <a:noFill/>
          <a:ln/>
        </p:spPr>
        <p:txBody>
          <a:bodyPr wrap="square" lIns="0" tIns="0" rIns="0" bIns="0" rtlCol="0" anchor="ctr"/>
          <a:lstStyle/>
          <a:p>
            <a:pPr marL="0" indent="0">
              <a:buNone/>
            </a:pPr>
            <a:r>
              <a:rPr lang="en-US" sz="1300" b="1" dirty="0">
                <a:solidFill>
                  <a:srgbClr val="134E5E"/>
                </a:solidFill>
                <a:latin typeface="+mn-lt"/>
                <a:ea typeface="Calibri" pitchFamily="34" charset="-122"/>
                <a:cs typeface="Calibri" pitchFamily="34" charset="-120"/>
              </a:rPr>
              <a:t>CoC submits to HUD</a:t>
            </a:r>
            <a:endParaRPr lang="en-US" sz="1300" dirty="0">
              <a:latin typeface="+mn-lt"/>
            </a:endParaRPr>
          </a:p>
        </p:txBody>
      </p:sp>
      <p:sp>
        <p:nvSpPr>
          <p:cNvPr id="38" name="Text 36"/>
          <p:cNvSpPr/>
          <p:nvPr/>
        </p:nvSpPr>
        <p:spPr>
          <a:xfrm>
            <a:off x="1417320" y="5705856"/>
            <a:ext cx="7223760" cy="256032"/>
          </a:xfrm>
          <a:prstGeom prst="rect">
            <a:avLst/>
          </a:prstGeom>
          <a:noFill/>
          <a:ln/>
        </p:spPr>
        <p:txBody>
          <a:bodyPr wrap="square" lIns="0" tIns="0" rIns="0" bIns="0" rtlCol="0" anchor="ctr"/>
          <a:lstStyle/>
          <a:p>
            <a:pPr marL="0" indent="0">
              <a:buNone/>
            </a:pPr>
            <a:r>
              <a:rPr lang="en-US" sz="950" i="1" dirty="0">
                <a:solidFill>
                  <a:srgbClr val="5A6B70"/>
                </a:solidFill>
                <a:latin typeface="+mn-lt"/>
                <a:ea typeface="Calibri" pitchFamily="34" charset="-122"/>
                <a:cs typeface="Calibri" pitchFamily="34" charset="-120"/>
              </a:rPr>
              <a:t>Federal deadline</a:t>
            </a:r>
            <a:endParaRPr lang="en-US" sz="950" dirty="0">
              <a:latin typeface="+mn-lt"/>
            </a:endParaRPr>
          </a:p>
        </p:txBody>
      </p:sp>
      <p:sp>
        <p:nvSpPr>
          <p:cNvPr id="39" name="Shape 37"/>
          <p:cNvSpPr/>
          <p:nvPr/>
        </p:nvSpPr>
        <p:spPr>
          <a:xfrm>
            <a:off x="8869680" y="5477256"/>
            <a:ext cx="2743200" cy="475488"/>
          </a:xfrm>
          <a:prstGeom prst="roundRect">
            <a:avLst>
              <a:gd name="adj" fmla="val 11538"/>
            </a:avLst>
          </a:prstGeom>
          <a:solidFill>
            <a:srgbClr val="134E5E"/>
          </a:solidFill>
          <a:ln/>
        </p:spPr>
        <p:txBody>
          <a:bodyPr/>
          <a:lstStyle/>
          <a:p>
            <a:endParaRPr lang="en-US">
              <a:latin typeface="+mn-lt"/>
            </a:endParaRPr>
          </a:p>
        </p:txBody>
      </p:sp>
      <p:sp>
        <p:nvSpPr>
          <p:cNvPr id="40" name="Text 38"/>
          <p:cNvSpPr/>
          <p:nvPr/>
        </p:nvSpPr>
        <p:spPr>
          <a:xfrm>
            <a:off x="8869680" y="5477256"/>
            <a:ext cx="2743200" cy="475488"/>
          </a:xfrm>
          <a:prstGeom prst="rect">
            <a:avLst/>
          </a:prstGeom>
          <a:noFill/>
          <a:ln/>
        </p:spPr>
        <p:txBody>
          <a:bodyPr wrap="square" lIns="0" tIns="0" rIns="0" bIns="0" rtlCol="0" anchor="ctr"/>
          <a:lstStyle/>
          <a:p>
            <a:pPr marL="0" indent="0" algn="ctr">
              <a:buNone/>
            </a:pPr>
            <a:r>
              <a:rPr lang="en-US" sz="1100" b="1" dirty="0">
                <a:solidFill>
                  <a:srgbClr val="FFFFFF"/>
                </a:solidFill>
                <a:latin typeface="+mn-lt"/>
                <a:ea typeface="Calibri" pitchFamily="34" charset="-122"/>
                <a:cs typeface="Calibri" pitchFamily="34" charset="-120"/>
              </a:rPr>
              <a:t>8:00 PM ET, Aug 26, 2026</a:t>
            </a:r>
            <a:endParaRPr lang="en-US" sz="1100" dirty="0">
              <a:latin typeface="+mn-lt"/>
            </a:endParaRPr>
          </a:p>
        </p:txBody>
      </p:sp>
      <p:sp>
        <p:nvSpPr>
          <p:cNvPr id="41" name="Text 39"/>
          <p:cNvSpPr/>
          <p:nvPr/>
        </p:nvSpPr>
        <p:spPr>
          <a:xfrm>
            <a:off x="1417320" y="6140196"/>
            <a:ext cx="8229600" cy="274320"/>
          </a:xfrm>
          <a:prstGeom prst="rect">
            <a:avLst/>
          </a:prstGeom>
          <a:noFill/>
          <a:ln/>
        </p:spPr>
        <p:txBody>
          <a:bodyPr wrap="square" lIns="0" tIns="0" rIns="0" bIns="0" rtlCol="0" anchor="ctr"/>
          <a:lstStyle/>
          <a:p>
            <a:pPr marL="0" indent="0">
              <a:buNone/>
            </a:pPr>
            <a:r>
              <a:rPr lang="en-US" sz="1200" dirty="0">
                <a:solidFill>
                  <a:srgbClr val="C97B1E"/>
                </a:solidFill>
                <a:latin typeface="+mn-lt"/>
              </a:rPr>
              <a:t>● </a:t>
            </a:r>
            <a:r>
              <a:rPr lang="en-US" sz="950" i="1" dirty="0">
                <a:solidFill>
                  <a:srgbClr val="5A6B70"/>
                </a:solidFill>
                <a:latin typeface="+mn-lt"/>
              </a:rPr>
              <a:t>Applicant-facing dates the CoC sets    </a:t>
            </a:r>
            <a:r>
              <a:rPr lang="en-US" sz="1200" dirty="0">
                <a:solidFill>
                  <a:srgbClr val="134E5E"/>
                </a:solidFill>
                <a:latin typeface="+mn-lt"/>
              </a:rPr>
              <a:t>● </a:t>
            </a:r>
            <a:r>
              <a:rPr lang="en-US" sz="950" i="1" dirty="0">
                <a:solidFill>
                  <a:srgbClr val="5A6B70"/>
                </a:solidFill>
                <a:latin typeface="+mn-lt"/>
              </a:rPr>
              <a:t>Fixed HUD deadline</a:t>
            </a:r>
            <a:endParaRPr lang="en-US" sz="12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WHAT TO REMEMBER</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Key Takeaways</a:t>
            </a:r>
            <a:endParaRPr lang="en-US" sz="3000" dirty="0">
              <a:latin typeface="+mj-lt"/>
            </a:endParaRPr>
          </a:p>
        </p:txBody>
      </p:sp>
      <p:sp>
        <p:nvSpPr>
          <p:cNvPr id="4" name="Shape 2"/>
          <p:cNvSpPr/>
          <p:nvPr/>
        </p:nvSpPr>
        <p:spPr>
          <a:xfrm>
            <a:off x="548640" y="1517904"/>
            <a:ext cx="5440680" cy="1417320"/>
          </a:xfrm>
          <a:prstGeom prst="roundRect">
            <a:avLst>
              <a:gd name="adj" fmla="val 5806"/>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Shape 3"/>
          <p:cNvSpPr/>
          <p:nvPr/>
        </p:nvSpPr>
        <p:spPr>
          <a:xfrm>
            <a:off x="786384" y="1929384"/>
            <a:ext cx="603504" cy="603504"/>
          </a:xfrm>
          <a:prstGeom prst="ellipse">
            <a:avLst/>
          </a:prstGeom>
          <a:solidFill>
            <a:srgbClr val="C97B1E"/>
          </a:solidFill>
          <a:ln/>
        </p:spPr>
        <p:txBody>
          <a:bodyPr/>
          <a:lstStyle/>
          <a:p>
            <a:endParaRPr lang="en-US">
              <a:latin typeface="+mn-lt"/>
            </a:endParaRPr>
          </a:p>
        </p:txBody>
      </p:sp>
      <p:pic>
        <p:nvPicPr>
          <p:cNvPr id="6" name="Image 0" descr="preencoded.png"/>
          <p:cNvPicPr>
            <a:picLocks noChangeAspect="1"/>
          </p:cNvPicPr>
          <p:nvPr/>
        </p:nvPicPr>
        <p:blipFill>
          <a:blip r:embed="rId3"/>
          <a:stretch>
            <a:fillRect/>
          </a:stretch>
        </p:blipFill>
        <p:spPr>
          <a:xfrm>
            <a:off x="949330" y="2092330"/>
            <a:ext cx="277612" cy="277612"/>
          </a:xfrm>
          <a:prstGeom prst="rect">
            <a:avLst/>
          </a:prstGeom>
        </p:spPr>
      </p:pic>
      <p:sp>
        <p:nvSpPr>
          <p:cNvPr id="7" name="Text 4"/>
          <p:cNvSpPr/>
          <p:nvPr/>
        </p:nvSpPr>
        <p:spPr>
          <a:xfrm>
            <a:off x="1572768" y="1700784"/>
            <a:ext cx="420624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Renewals are not guaranteed</a:t>
            </a:r>
            <a:endParaRPr lang="en-US" sz="1400" dirty="0">
              <a:latin typeface="+mn-lt"/>
            </a:endParaRPr>
          </a:p>
        </p:txBody>
      </p:sp>
      <p:sp>
        <p:nvSpPr>
          <p:cNvPr id="8" name="Text 5"/>
          <p:cNvSpPr/>
          <p:nvPr/>
        </p:nvSpPr>
        <p:spPr>
          <a:xfrm>
            <a:off x="1572768" y="2084832"/>
            <a:ext cx="4206240" cy="704088"/>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Tier 1 covers only 60% of ARD, and renewals in Tier 2 are funded last. Assess each project’s ranking risk early.</a:t>
            </a:r>
            <a:endParaRPr lang="en-US" sz="1080" dirty="0">
              <a:latin typeface="+mn-lt"/>
            </a:endParaRPr>
          </a:p>
        </p:txBody>
      </p:sp>
      <p:sp>
        <p:nvSpPr>
          <p:cNvPr id="9" name="Shape 6"/>
          <p:cNvSpPr/>
          <p:nvPr/>
        </p:nvSpPr>
        <p:spPr>
          <a:xfrm>
            <a:off x="6263640" y="1517904"/>
            <a:ext cx="5440680" cy="1417320"/>
          </a:xfrm>
          <a:prstGeom prst="roundRect">
            <a:avLst>
              <a:gd name="adj" fmla="val 5806"/>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0" name="Shape 7"/>
          <p:cNvSpPr/>
          <p:nvPr/>
        </p:nvSpPr>
        <p:spPr>
          <a:xfrm>
            <a:off x="6501384" y="1929384"/>
            <a:ext cx="603504" cy="603504"/>
          </a:xfrm>
          <a:prstGeom prst="ellipse">
            <a:avLst/>
          </a:prstGeom>
          <a:solidFill>
            <a:srgbClr val="5C8A6E"/>
          </a:solidFill>
          <a:ln/>
        </p:spPr>
        <p:txBody>
          <a:bodyPr/>
          <a:lstStyle/>
          <a:p>
            <a:endParaRPr lang="en-US">
              <a:latin typeface="+mn-lt"/>
            </a:endParaRPr>
          </a:p>
        </p:txBody>
      </p:sp>
      <p:pic>
        <p:nvPicPr>
          <p:cNvPr id="11" name="Image 1" descr="preencoded.png"/>
          <p:cNvPicPr>
            <a:picLocks noChangeAspect="1"/>
          </p:cNvPicPr>
          <p:nvPr/>
        </p:nvPicPr>
        <p:blipFill>
          <a:blip r:embed="rId4"/>
          <a:stretch>
            <a:fillRect/>
          </a:stretch>
        </p:blipFill>
        <p:spPr>
          <a:xfrm>
            <a:off x="6664330" y="2092330"/>
            <a:ext cx="277612" cy="277612"/>
          </a:xfrm>
          <a:prstGeom prst="rect">
            <a:avLst/>
          </a:prstGeom>
        </p:spPr>
      </p:pic>
      <p:sp>
        <p:nvSpPr>
          <p:cNvPr id="12" name="Text 8"/>
          <p:cNvSpPr/>
          <p:nvPr/>
        </p:nvSpPr>
        <p:spPr>
          <a:xfrm>
            <a:off x="7287768" y="1700784"/>
            <a:ext cx="420624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New TH &amp; SSO are prioritized</a:t>
            </a:r>
            <a:endParaRPr lang="en-US" sz="1400" dirty="0">
              <a:latin typeface="+mn-lt"/>
            </a:endParaRPr>
          </a:p>
        </p:txBody>
      </p:sp>
      <p:sp>
        <p:nvSpPr>
          <p:cNvPr id="13" name="Text 9"/>
          <p:cNvSpPr/>
          <p:nvPr/>
        </p:nvSpPr>
        <p:spPr>
          <a:xfrm>
            <a:off x="7287768" y="2084832"/>
            <a:ext cx="4206240" cy="704088"/>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A $1.3B set-aside and selection priority favor new TH and SSO. Weigh proposing or reallocating into these types.</a:t>
            </a:r>
            <a:endParaRPr lang="en-US" sz="1080" dirty="0">
              <a:latin typeface="+mn-lt"/>
            </a:endParaRPr>
          </a:p>
        </p:txBody>
      </p:sp>
      <p:sp>
        <p:nvSpPr>
          <p:cNvPr id="14" name="Shape 10"/>
          <p:cNvSpPr/>
          <p:nvPr/>
        </p:nvSpPr>
        <p:spPr>
          <a:xfrm>
            <a:off x="548640" y="3118104"/>
            <a:ext cx="5440680" cy="1417320"/>
          </a:xfrm>
          <a:prstGeom prst="roundRect">
            <a:avLst>
              <a:gd name="adj" fmla="val 5806"/>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5" name="Shape 11"/>
          <p:cNvSpPr/>
          <p:nvPr/>
        </p:nvSpPr>
        <p:spPr>
          <a:xfrm>
            <a:off x="786384" y="3529584"/>
            <a:ext cx="603504" cy="603504"/>
          </a:xfrm>
          <a:prstGeom prst="ellipse">
            <a:avLst/>
          </a:prstGeom>
          <a:solidFill>
            <a:srgbClr val="134E5E"/>
          </a:solidFill>
          <a:ln/>
        </p:spPr>
        <p:txBody>
          <a:bodyPr/>
          <a:lstStyle/>
          <a:p>
            <a:endParaRPr lang="en-US">
              <a:latin typeface="+mn-lt"/>
            </a:endParaRPr>
          </a:p>
        </p:txBody>
      </p:sp>
      <p:pic>
        <p:nvPicPr>
          <p:cNvPr id="16" name="Image 2" descr="preencoded.png"/>
          <p:cNvPicPr>
            <a:picLocks noChangeAspect="1"/>
          </p:cNvPicPr>
          <p:nvPr/>
        </p:nvPicPr>
        <p:blipFill>
          <a:blip r:embed="rId5"/>
          <a:stretch>
            <a:fillRect/>
          </a:stretch>
        </p:blipFill>
        <p:spPr>
          <a:xfrm>
            <a:off x="949330" y="3692530"/>
            <a:ext cx="277612" cy="277612"/>
          </a:xfrm>
          <a:prstGeom prst="rect">
            <a:avLst/>
          </a:prstGeom>
        </p:spPr>
      </p:pic>
      <p:sp>
        <p:nvSpPr>
          <p:cNvPr id="17" name="Text 12"/>
          <p:cNvSpPr/>
          <p:nvPr/>
        </p:nvSpPr>
        <p:spPr>
          <a:xfrm>
            <a:off x="1572768" y="3300984"/>
            <a:ext cx="420624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Points follow performance &amp; coordination</a:t>
            </a:r>
            <a:endParaRPr lang="en-US" sz="1400" dirty="0">
              <a:latin typeface="+mn-lt"/>
            </a:endParaRPr>
          </a:p>
        </p:txBody>
      </p:sp>
      <p:sp>
        <p:nvSpPr>
          <p:cNvPr id="18" name="Text 13"/>
          <p:cNvSpPr/>
          <p:nvPr/>
        </p:nvSpPr>
        <p:spPr>
          <a:xfrm>
            <a:off x="1572768" y="3685032"/>
            <a:ext cx="4206240" cy="704088"/>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Scoring rewards PIT/encampment reductions, employment income, treatment/services, and public-safety coordination. Know where your points are.</a:t>
            </a:r>
            <a:endParaRPr lang="en-US" sz="1080" dirty="0">
              <a:latin typeface="+mn-lt"/>
            </a:endParaRPr>
          </a:p>
        </p:txBody>
      </p:sp>
      <p:sp>
        <p:nvSpPr>
          <p:cNvPr id="19" name="Shape 14"/>
          <p:cNvSpPr/>
          <p:nvPr/>
        </p:nvSpPr>
        <p:spPr>
          <a:xfrm>
            <a:off x="6263640" y="3118104"/>
            <a:ext cx="5440680" cy="1417320"/>
          </a:xfrm>
          <a:prstGeom prst="roundRect">
            <a:avLst>
              <a:gd name="adj" fmla="val 5806"/>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0" name="Shape 15"/>
          <p:cNvSpPr/>
          <p:nvPr/>
        </p:nvSpPr>
        <p:spPr>
          <a:xfrm>
            <a:off x="6501384" y="3529584"/>
            <a:ext cx="603504" cy="603504"/>
          </a:xfrm>
          <a:prstGeom prst="ellipse">
            <a:avLst/>
          </a:prstGeom>
          <a:solidFill>
            <a:srgbClr val="1C7A8C"/>
          </a:solidFill>
          <a:ln/>
        </p:spPr>
        <p:txBody>
          <a:bodyPr/>
          <a:lstStyle/>
          <a:p>
            <a:endParaRPr lang="en-US">
              <a:latin typeface="+mn-lt"/>
            </a:endParaRPr>
          </a:p>
        </p:txBody>
      </p:sp>
      <p:pic>
        <p:nvPicPr>
          <p:cNvPr id="21" name="Image 3" descr="preencoded.png"/>
          <p:cNvPicPr>
            <a:picLocks noChangeAspect="1"/>
          </p:cNvPicPr>
          <p:nvPr/>
        </p:nvPicPr>
        <p:blipFill>
          <a:blip r:embed="rId6"/>
          <a:stretch>
            <a:fillRect/>
          </a:stretch>
        </p:blipFill>
        <p:spPr>
          <a:xfrm>
            <a:off x="6664330" y="3692530"/>
            <a:ext cx="277612" cy="277612"/>
          </a:xfrm>
          <a:prstGeom prst="rect">
            <a:avLst/>
          </a:prstGeom>
        </p:spPr>
      </p:pic>
      <p:sp>
        <p:nvSpPr>
          <p:cNvPr id="22" name="Text 16"/>
          <p:cNvSpPr/>
          <p:nvPr/>
        </p:nvSpPr>
        <p:spPr>
          <a:xfrm>
            <a:off x="7287768" y="3300984"/>
            <a:ext cx="420624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Threshold &amp; risk can stop any project</a:t>
            </a:r>
            <a:endParaRPr lang="en-US" sz="1400" dirty="0">
              <a:latin typeface="+mn-lt"/>
            </a:endParaRPr>
          </a:p>
        </p:txBody>
      </p:sp>
      <p:sp>
        <p:nvSpPr>
          <p:cNvPr id="23" name="Text 17"/>
          <p:cNvSpPr/>
          <p:nvPr/>
        </p:nvSpPr>
        <p:spPr>
          <a:xfrm>
            <a:off x="7287768" y="3685032"/>
            <a:ext cx="4206240" cy="704088"/>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Meet eligibility and quality thresholds; the risk review alone can deny an award, regardless of score.</a:t>
            </a:r>
            <a:endParaRPr lang="en-US" sz="1080" dirty="0">
              <a:latin typeface="+mn-lt"/>
            </a:endParaRPr>
          </a:p>
        </p:txBody>
      </p:sp>
      <p:sp>
        <p:nvSpPr>
          <p:cNvPr id="24" name="Shape 18"/>
          <p:cNvSpPr/>
          <p:nvPr/>
        </p:nvSpPr>
        <p:spPr>
          <a:xfrm>
            <a:off x="548640" y="4718304"/>
            <a:ext cx="5440680" cy="1417320"/>
          </a:xfrm>
          <a:prstGeom prst="roundRect">
            <a:avLst>
              <a:gd name="adj" fmla="val 5806"/>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5" name="Shape 19"/>
          <p:cNvSpPr/>
          <p:nvPr/>
        </p:nvSpPr>
        <p:spPr>
          <a:xfrm>
            <a:off x="786384" y="5129784"/>
            <a:ext cx="603504" cy="603504"/>
          </a:xfrm>
          <a:prstGeom prst="ellipse">
            <a:avLst/>
          </a:prstGeom>
          <a:solidFill>
            <a:srgbClr val="6E5A8C"/>
          </a:solidFill>
          <a:ln/>
        </p:spPr>
        <p:txBody>
          <a:bodyPr/>
          <a:lstStyle/>
          <a:p>
            <a:endParaRPr lang="en-US">
              <a:latin typeface="+mn-lt"/>
            </a:endParaRPr>
          </a:p>
        </p:txBody>
      </p:sp>
      <p:pic>
        <p:nvPicPr>
          <p:cNvPr id="26" name="Image 4" descr="preencoded.png"/>
          <p:cNvPicPr>
            <a:picLocks noChangeAspect="1"/>
          </p:cNvPicPr>
          <p:nvPr/>
        </p:nvPicPr>
        <p:blipFill>
          <a:blip r:embed="rId7"/>
          <a:stretch>
            <a:fillRect/>
          </a:stretch>
        </p:blipFill>
        <p:spPr>
          <a:xfrm>
            <a:off x="949330" y="5292730"/>
            <a:ext cx="277612" cy="277612"/>
          </a:xfrm>
          <a:prstGeom prst="rect">
            <a:avLst/>
          </a:prstGeom>
        </p:spPr>
      </p:pic>
      <p:sp>
        <p:nvSpPr>
          <p:cNvPr id="27" name="Text 20"/>
          <p:cNvSpPr/>
          <p:nvPr/>
        </p:nvSpPr>
        <p:spPr>
          <a:xfrm>
            <a:off x="1572768" y="4901184"/>
            <a:ext cx="420624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Plan around the dates</a:t>
            </a:r>
            <a:endParaRPr lang="en-US" sz="1400" dirty="0">
              <a:latin typeface="+mn-lt"/>
            </a:endParaRPr>
          </a:p>
        </p:txBody>
      </p:sp>
      <p:sp>
        <p:nvSpPr>
          <p:cNvPr id="28" name="Text 21"/>
          <p:cNvSpPr/>
          <p:nvPr/>
        </p:nvSpPr>
        <p:spPr>
          <a:xfrm>
            <a:off x="1572768" y="5285232"/>
            <a:ext cx="4206240" cy="704088"/>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Track local renewal/new due dates and the ≥ 15-day applicant-notification rule. The HUD deadline is 8:00 PM ET, Aug 26, 2026.</a:t>
            </a:r>
            <a:endParaRPr lang="en-US" sz="1080" dirty="0">
              <a:latin typeface="+mn-lt"/>
            </a:endParaRPr>
          </a:p>
        </p:txBody>
      </p:sp>
      <p:sp>
        <p:nvSpPr>
          <p:cNvPr id="29" name="Shape 22"/>
          <p:cNvSpPr/>
          <p:nvPr/>
        </p:nvSpPr>
        <p:spPr>
          <a:xfrm>
            <a:off x="6263640" y="4718304"/>
            <a:ext cx="5440680" cy="1417320"/>
          </a:xfrm>
          <a:prstGeom prst="roundRect">
            <a:avLst>
              <a:gd name="adj" fmla="val 5806"/>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30" name="Shape 23"/>
          <p:cNvSpPr/>
          <p:nvPr/>
        </p:nvSpPr>
        <p:spPr>
          <a:xfrm>
            <a:off x="6501384" y="5129784"/>
            <a:ext cx="603504" cy="603504"/>
          </a:xfrm>
          <a:prstGeom prst="ellipse">
            <a:avLst/>
          </a:prstGeom>
          <a:solidFill>
            <a:srgbClr val="1F2A2E"/>
          </a:solidFill>
          <a:ln/>
        </p:spPr>
        <p:txBody>
          <a:bodyPr/>
          <a:lstStyle/>
          <a:p>
            <a:endParaRPr lang="en-US">
              <a:latin typeface="+mn-lt"/>
            </a:endParaRPr>
          </a:p>
        </p:txBody>
      </p:sp>
      <p:pic>
        <p:nvPicPr>
          <p:cNvPr id="31" name="Image 5" descr="preencoded.png"/>
          <p:cNvPicPr>
            <a:picLocks noChangeAspect="1"/>
          </p:cNvPicPr>
          <p:nvPr/>
        </p:nvPicPr>
        <p:blipFill>
          <a:blip r:embed="rId8"/>
          <a:stretch>
            <a:fillRect/>
          </a:stretch>
        </p:blipFill>
        <p:spPr>
          <a:xfrm>
            <a:off x="6664330" y="5292730"/>
            <a:ext cx="277612" cy="277612"/>
          </a:xfrm>
          <a:prstGeom prst="rect">
            <a:avLst/>
          </a:prstGeom>
        </p:spPr>
      </p:pic>
      <p:sp>
        <p:nvSpPr>
          <p:cNvPr id="32" name="Text 24"/>
          <p:cNvSpPr/>
          <p:nvPr/>
        </p:nvSpPr>
        <p:spPr>
          <a:xfrm>
            <a:off x="7287768" y="4901184"/>
            <a:ext cx="4206240" cy="365760"/>
          </a:xfrm>
          <a:prstGeom prst="rect">
            <a:avLst/>
          </a:prstGeom>
          <a:noFill/>
          <a:ln/>
        </p:spPr>
        <p:txBody>
          <a:bodyPr wrap="square" lIns="0" tIns="0" rIns="0" bIns="0" rtlCol="0" anchor="ctr"/>
          <a:lstStyle/>
          <a:p>
            <a:pPr marL="0" indent="0">
              <a:buNone/>
            </a:pPr>
            <a:r>
              <a:rPr lang="en-US" sz="1400" b="1" dirty="0">
                <a:solidFill>
                  <a:srgbClr val="134E5E"/>
                </a:solidFill>
                <a:latin typeface="+mn-lt"/>
                <a:ea typeface="Calibri" pitchFamily="34" charset="-122"/>
                <a:cs typeface="Calibri" pitchFamily="34" charset="-120"/>
              </a:rPr>
              <a:t>The NOFO governs — verify locally</a:t>
            </a:r>
            <a:endParaRPr lang="en-US" sz="1400" dirty="0">
              <a:latin typeface="+mn-lt"/>
            </a:endParaRPr>
          </a:p>
        </p:txBody>
      </p:sp>
      <p:sp>
        <p:nvSpPr>
          <p:cNvPr id="33" name="Text 25"/>
          <p:cNvSpPr/>
          <p:nvPr/>
        </p:nvSpPr>
        <p:spPr>
          <a:xfrm>
            <a:off x="7287768" y="5285232"/>
            <a:ext cx="4206240" cy="704088"/>
          </a:xfrm>
          <a:prstGeom prst="rect">
            <a:avLst/>
          </a:prstGeom>
          <a:noFill/>
          <a:ln/>
        </p:spPr>
        <p:txBody>
          <a:bodyPr wrap="square" lIns="0" tIns="0" rIns="0" bIns="0" rtlCol="0" anchor="t"/>
          <a:lstStyle/>
          <a:p>
            <a:pPr marL="0" indent="0">
              <a:lnSpc>
                <a:spcPct val="98000"/>
              </a:lnSpc>
              <a:buNone/>
            </a:pPr>
            <a:r>
              <a:rPr lang="en-US" sz="1080" dirty="0">
                <a:solidFill>
                  <a:srgbClr val="1F2A2E"/>
                </a:solidFill>
                <a:latin typeface="+mn-lt"/>
                <a:ea typeface="Calibri" pitchFamily="34" charset="-122"/>
                <a:cs typeface="Calibri" pitchFamily="34" charset="-120"/>
              </a:rPr>
              <a:t>This deck is a summary. 24 CFR part 578 and CPD-2600-DC-0025 control; confirm amounts and rules locally.</a:t>
            </a:r>
            <a:endParaRPr lang="en-US" sz="108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3"/>
          <p:cNvPicPr preferRelativeResize="0"/>
          <p:nvPr/>
        </p:nvPicPr>
        <p:blipFill rotWithShape="1">
          <a:blip r:embed="rId3">
            <a:alphaModFix/>
          </a:blip>
          <a:srcRect/>
          <a:stretch/>
        </p:blipFill>
        <p:spPr>
          <a:xfrm>
            <a:off x="2384898" y="3056333"/>
            <a:ext cx="7422204" cy="5993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20040"/>
            <a:ext cx="11064240" cy="1005840"/>
          </a:xfrm>
          <a:prstGeom prst="rect">
            <a:avLst/>
          </a:prstGeom>
          <a:noFill/>
          <a:ln/>
        </p:spPr>
        <p:txBody>
          <a:bodyPr wrap="square" rtlCol="0" anchor="t"/>
          <a:lstStyle/>
          <a:p>
            <a:pPr marL="0" indent="0">
              <a:buNone/>
            </a:pPr>
            <a:endParaRPr lang="en-US" sz="4400" dirty="0">
              <a:latin typeface="Eurostile" panose="020B0504020202050204"/>
            </a:endParaRPr>
          </a:p>
        </p:txBody>
      </p:sp>
      <p:sp>
        <p:nvSpPr>
          <p:cNvPr id="4" name="Title 3">
            <a:extLst>
              <a:ext uri="{FF2B5EF4-FFF2-40B4-BE49-F238E27FC236}">
                <a16:creationId xmlns:a16="http://schemas.microsoft.com/office/drawing/2014/main" id="{84C0D627-EC05-8F3B-B39E-1AD7B10E2289}"/>
              </a:ext>
            </a:extLst>
          </p:cNvPr>
          <p:cNvSpPr>
            <a:spLocks noGrp="1"/>
          </p:cNvSpPr>
          <p:nvPr>
            <p:ph type="title"/>
          </p:nvPr>
        </p:nvSpPr>
        <p:spPr/>
        <p:txBody>
          <a:bodyPr/>
          <a:lstStyle/>
          <a:p>
            <a:r>
              <a:rPr lang="en-US" b="1" dirty="0">
                <a:solidFill>
                  <a:srgbClr val="222222"/>
                </a:solidFill>
                <a:latin typeface="Eurostile" panose="020B0504020202050204"/>
                <a:ea typeface="Calibri" pitchFamily="34" charset="-122"/>
                <a:cs typeface="Calibri" pitchFamily="34" charset="-120"/>
              </a:rPr>
              <a:t>Continuum of Care Program Overview</a:t>
            </a:r>
            <a:endParaRPr lang="en-US" dirty="0"/>
          </a:p>
        </p:txBody>
      </p:sp>
      <p:sp>
        <p:nvSpPr>
          <p:cNvPr id="5" name="Text Placeholder 4">
            <a:extLst>
              <a:ext uri="{FF2B5EF4-FFF2-40B4-BE49-F238E27FC236}">
                <a16:creationId xmlns:a16="http://schemas.microsoft.com/office/drawing/2014/main" id="{223ED6EA-1472-0815-53A3-74F236BAEA55}"/>
              </a:ext>
            </a:extLst>
          </p:cNvPr>
          <p:cNvSpPr>
            <a:spLocks noGrp="1"/>
          </p:cNvSpPr>
          <p:nvPr>
            <p:ph type="body" idx="1"/>
          </p:nvPr>
        </p:nvSpPr>
        <p:spPr/>
        <p:txBody>
          <a:bodyPr>
            <a:normAutofit/>
          </a:bodyPr>
          <a:lstStyle/>
          <a:p>
            <a:r>
              <a:rPr lang="en-US" sz="2000" dirty="0">
                <a:solidFill>
                  <a:srgbClr val="222222"/>
                </a:solidFill>
                <a:latin typeface="Aptos" panose="020B0004020202020204" pitchFamily="34" charset="0"/>
                <a:ea typeface="Calibri" pitchFamily="34" charset="-122"/>
                <a:cs typeface="Calibri" pitchFamily="34" charset="-120"/>
              </a:rPr>
              <a:t>Local CoCs apply to HUD for CoC Program funding through the </a:t>
            </a:r>
            <a:r>
              <a:rPr lang="en-US" sz="2000" b="1" dirty="0">
                <a:solidFill>
                  <a:srgbClr val="222222"/>
                </a:solidFill>
                <a:latin typeface="Aptos" panose="020B0004020202020204" pitchFamily="34" charset="0"/>
                <a:ea typeface="Calibri" pitchFamily="34" charset="-122"/>
                <a:cs typeface="Calibri" pitchFamily="34" charset="-120"/>
              </a:rPr>
              <a:t>CoC</a:t>
            </a:r>
            <a:r>
              <a:rPr lang="en-US" sz="2000" dirty="0">
                <a:solidFill>
                  <a:srgbClr val="222222"/>
                </a:solidFill>
                <a:latin typeface="Aptos" panose="020B0004020202020204" pitchFamily="34" charset="0"/>
                <a:ea typeface="Calibri" pitchFamily="34" charset="-122"/>
                <a:cs typeface="Calibri" pitchFamily="34" charset="-120"/>
              </a:rPr>
              <a:t> </a:t>
            </a:r>
            <a:r>
              <a:rPr lang="en-US" sz="2000" b="1" dirty="0">
                <a:latin typeface="Aptos" panose="020B0004020202020204" pitchFamily="34" charset="0"/>
              </a:rPr>
              <a:t>Notice of Funding Opportunity (NOFO) competition</a:t>
            </a:r>
            <a:r>
              <a:rPr lang="en-US" sz="2000" dirty="0">
                <a:latin typeface="Aptos" panose="020B0004020202020204" pitchFamily="34" charset="0"/>
              </a:rPr>
              <a:t> </a:t>
            </a:r>
          </a:p>
          <a:p>
            <a:pPr lvl="1"/>
            <a:r>
              <a:rPr lang="en-US" sz="2000" b="1" dirty="0">
                <a:latin typeface="Aptos" panose="020B0004020202020204" pitchFamily="34" charset="0"/>
              </a:rPr>
              <a:t>Federal goal of CoC Program: </a:t>
            </a:r>
            <a:r>
              <a:rPr lang="en-US" sz="2000" dirty="0">
                <a:latin typeface="Aptos" panose="020B0004020202020204" pitchFamily="34" charset="0"/>
              </a:rPr>
              <a:t>“Ensuring individuals and families who become homeless return to permanent housing within 30 days.”</a:t>
            </a:r>
          </a:p>
          <a:p>
            <a:pPr lvl="1"/>
            <a:r>
              <a:rPr lang="en-US" sz="2000" dirty="0">
                <a:latin typeface="Aptos" panose="020B0004020202020204" pitchFamily="34" charset="0"/>
              </a:rPr>
              <a:t>Places control in the hands of local communities, prioritizes permanent housing</a:t>
            </a:r>
          </a:p>
          <a:p>
            <a:pPr marL="342900">
              <a:spcAft>
                <a:spcPts val="1400"/>
              </a:spcAft>
              <a:buSzPct val="100000"/>
            </a:pPr>
            <a:r>
              <a:rPr lang="en-US" sz="2000" dirty="0">
                <a:solidFill>
                  <a:srgbClr val="222222"/>
                </a:solidFill>
                <a:latin typeface="Aptos" panose="020B0004020202020204" pitchFamily="34" charset="0"/>
                <a:ea typeface="Calibri" pitchFamily="34" charset="-122"/>
                <a:cs typeface="Calibri" pitchFamily="34" charset="-120"/>
              </a:rPr>
              <a:t>CoC Program funds are competitive. Each CoC is eligible to apply for a maximum amount of money, but only a portion of these funds are “guaranteed” (Tier 1)</a:t>
            </a:r>
          </a:p>
          <a:p>
            <a:pPr marL="342900">
              <a:spcAft>
                <a:spcPts val="1400"/>
              </a:spcAft>
              <a:buSzPct val="100000"/>
            </a:pPr>
            <a:r>
              <a:rPr lang="en-US" sz="2000" dirty="0">
                <a:solidFill>
                  <a:srgbClr val="222222"/>
                </a:solidFill>
                <a:latin typeface="Aptos" panose="020B0004020202020204" pitchFamily="34" charset="0"/>
                <a:ea typeface="Calibri" pitchFamily="34" charset="-122"/>
                <a:cs typeface="Calibri" pitchFamily="34" charset="-120"/>
              </a:rPr>
              <a:t>As part of the CoC NOFO Competition, CoCs submit renewal project applications (existing grantees that wish to renew their funding) and new project applications</a:t>
            </a:r>
            <a:endParaRPr lang="en-US" sz="2000" dirty="0">
              <a:latin typeface="Aptos" panose="020B0004020202020204" pitchFamily="34"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C0CB-ADF6-FCD5-E038-53E6DBAFCF5B}"/>
              </a:ext>
            </a:extLst>
          </p:cNvPr>
          <p:cNvSpPr>
            <a:spLocks noGrp="1"/>
          </p:cNvSpPr>
          <p:nvPr>
            <p:ph type="title"/>
          </p:nvPr>
        </p:nvSpPr>
        <p:spPr>
          <a:xfrm>
            <a:off x="838200" y="365126"/>
            <a:ext cx="10515600" cy="917666"/>
          </a:xfrm>
        </p:spPr>
        <p:txBody>
          <a:bodyPr>
            <a:normAutofit/>
          </a:bodyPr>
          <a:lstStyle/>
          <a:p>
            <a:r>
              <a:rPr lang="en-US" sz="3600" b="1" dirty="0"/>
              <a:t>Summary of Key Changes for FY26</a:t>
            </a:r>
          </a:p>
        </p:txBody>
      </p:sp>
      <p:sp>
        <p:nvSpPr>
          <p:cNvPr id="3" name="Content Placeholder 2">
            <a:extLst>
              <a:ext uri="{FF2B5EF4-FFF2-40B4-BE49-F238E27FC236}">
                <a16:creationId xmlns:a16="http://schemas.microsoft.com/office/drawing/2014/main" id="{0B4803A9-BF88-746F-524F-3B7E7F05CF36}"/>
              </a:ext>
            </a:extLst>
          </p:cNvPr>
          <p:cNvSpPr>
            <a:spLocks noGrp="1"/>
          </p:cNvSpPr>
          <p:nvPr>
            <p:ph idx="1"/>
          </p:nvPr>
        </p:nvSpPr>
        <p:spPr>
          <a:xfrm>
            <a:off x="838200" y="1401238"/>
            <a:ext cx="10515600" cy="4351338"/>
          </a:xfrm>
        </p:spPr>
        <p:txBody>
          <a:bodyPr>
            <a:noAutofit/>
          </a:bodyPr>
          <a:lstStyle/>
          <a:p>
            <a:pPr>
              <a:buSzPct val="100000"/>
            </a:pPr>
            <a:r>
              <a:rPr lang="en-US" sz="1100" b="1" dirty="0"/>
              <a:t>Changes in award process increase risk of losing funds</a:t>
            </a:r>
          </a:p>
          <a:p>
            <a:pPr lvl="1">
              <a:buSzPct val="100000"/>
            </a:pPr>
            <a:r>
              <a:rPr lang="en-US" sz="1100" dirty="0"/>
              <a:t>Tier 1 reduced from 90% to 60% of ARD, increases competition across the entire portfolio</a:t>
            </a:r>
            <a:endParaRPr lang="en-US" sz="1100" dirty="0">
              <a:solidFill>
                <a:srgbClr val="222222"/>
              </a:solidFill>
              <a:ea typeface="Calibri" pitchFamily="34" charset="-122"/>
              <a:cs typeface="Calibri" pitchFamily="34" charset="-120"/>
            </a:endParaRPr>
          </a:p>
          <a:p>
            <a:pPr>
              <a:buSzPct val="100000"/>
            </a:pPr>
            <a:r>
              <a:rPr lang="en-US" sz="1100" b="1" dirty="0">
                <a:solidFill>
                  <a:srgbClr val="222222"/>
                </a:solidFill>
                <a:ea typeface="Calibri" pitchFamily="34" charset="-122"/>
                <a:cs typeface="Calibri" pitchFamily="34" charset="-120"/>
              </a:rPr>
              <a:t>No Permanent Housing Cap</a:t>
            </a:r>
            <a:endParaRPr lang="en-US" sz="1100" b="1" dirty="0"/>
          </a:p>
          <a:p>
            <a:pPr marL="514350" lvl="1" indent="-171450">
              <a:buSzPct val="100000"/>
            </a:pPr>
            <a:r>
              <a:rPr lang="en-US" sz="1100" dirty="0">
                <a:solidFill>
                  <a:srgbClr val="222222"/>
                </a:solidFill>
                <a:ea typeface="Calibri" pitchFamily="34" charset="-122"/>
                <a:cs typeface="Calibri" pitchFamily="34" charset="-120"/>
              </a:rPr>
              <a:t>HUD removed the 30% permanent housing cap that was in the rescinded FY25 NOFO</a:t>
            </a:r>
            <a:endParaRPr lang="en-US" sz="1100" dirty="0"/>
          </a:p>
          <a:p>
            <a:pPr marL="514350" lvl="1" indent="-171450">
              <a:spcAft>
                <a:spcPts val="600"/>
              </a:spcAft>
              <a:buSzPct val="100000"/>
            </a:pPr>
            <a:r>
              <a:rPr lang="en-US" sz="1100" dirty="0">
                <a:solidFill>
                  <a:srgbClr val="222222"/>
                </a:solidFill>
                <a:ea typeface="Calibri" pitchFamily="34" charset="-122"/>
                <a:cs typeface="Calibri" pitchFamily="34" charset="-120"/>
              </a:rPr>
              <a:t>Instead, HUD is setting aside funding for DV Bonus ($104M), TH &amp; SSO ($1.3B), and PH for families with children ($430M) and funding these projects first. Other PH projects and HMIS in Tier 2 will be funded last (by score) and </a:t>
            </a:r>
            <a:r>
              <a:rPr lang="en-US" sz="1100" b="1" dirty="0">
                <a:solidFill>
                  <a:srgbClr val="222222"/>
                </a:solidFill>
                <a:ea typeface="Calibri" pitchFamily="34" charset="-122"/>
                <a:cs typeface="Calibri" pitchFamily="34" charset="-120"/>
              </a:rPr>
              <a:t>only if funds remain</a:t>
            </a:r>
          </a:p>
          <a:p>
            <a:pPr>
              <a:buSzPct val="100000"/>
            </a:pPr>
            <a:r>
              <a:rPr lang="en-US" sz="1100" b="1" dirty="0">
                <a:solidFill>
                  <a:srgbClr val="222222"/>
                </a:solidFill>
                <a:ea typeface="Calibri" pitchFamily="34" charset="-122"/>
                <a:cs typeface="Calibri" pitchFamily="34" charset="-120"/>
              </a:rPr>
              <a:t>Additional Project Types</a:t>
            </a:r>
            <a:endParaRPr lang="en-US" sz="1100" b="1" dirty="0"/>
          </a:p>
          <a:p>
            <a:pPr marL="514350" lvl="1" indent="-171450">
              <a:buSzPct val="100000"/>
            </a:pPr>
            <a:r>
              <a:rPr lang="en-US" sz="1100" dirty="0">
                <a:solidFill>
                  <a:srgbClr val="222222"/>
                </a:solidFill>
                <a:ea typeface="Calibri" pitchFamily="34" charset="-122"/>
                <a:cs typeface="Calibri" pitchFamily="34" charset="-120"/>
              </a:rPr>
              <a:t>HUD is encouraging CoCs to create new Transitional Housing (TH) and Supportive Service Only (SSO). CoC Bonus and Reallocation funds available for this use</a:t>
            </a:r>
            <a:endParaRPr lang="en-US" sz="1100" dirty="0"/>
          </a:p>
          <a:p>
            <a:pPr marL="514350" lvl="1" indent="-171450">
              <a:buSzPct val="100000"/>
            </a:pPr>
            <a:r>
              <a:rPr lang="en-US" sz="1100" dirty="0">
                <a:solidFill>
                  <a:srgbClr val="222222"/>
                </a:solidFill>
                <a:ea typeface="Calibri" pitchFamily="34" charset="-122"/>
                <a:cs typeface="Calibri" pitchFamily="34" charset="-120"/>
              </a:rPr>
              <a:t>DV Bonus can be used to create new SSO-CE, RRH, and TH projects</a:t>
            </a:r>
            <a:endParaRPr lang="en-US" sz="1100" dirty="0"/>
          </a:p>
          <a:p>
            <a:pPr marL="514350" lvl="1" indent="-171450">
              <a:buSzPct val="100000"/>
            </a:pPr>
            <a:r>
              <a:rPr lang="en-US" sz="1100" dirty="0">
                <a:solidFill>
                  <a:srgbClr val="222222"/>
                </a:solidFill>
                <a:ea typeface="Calibri" pitchFamily="34" charset="-122"/>
                <a:cs typeface="Calibri" pitchFamily="34" charset="-120"/>
              </a:rPr>
              <a:t>TH-RRH renewals allowed but </a:t>
            </a:r>
            <a:r>
              <a:rPr lang="en-US" sz="1100" u="sng" dirty="0">
                <a:solidFill>
                  <a:srgbClr val="222222"/>
                </a:solidFill>
                <a:ea typeface="Calibri" pitchFamily="34" charset="-122"/>
                <a:cs typeface="Calibri" pitchFamily="34" charset="-120"/>
              </a:rPr>
              <a:t>no new TH-RRH projects allowed</a:t>
            </a:r>
            <a:endParaRPr lang="en-US" sz="1100" dirty="0"/>
          </a:p>
          <a:p>
            <a:pPr>
              <a:buSzPct val="100000"/>
            </a:pPr>
            <a:r>
              <a:rPr lang="en-US" sz="1100" b="1" dirty="0">
                <a:solidFill>
                  <a:srgbClr val="222222"/>
                </a:solidFill>
                <a:ea typeface="Calibri" pitchFamily="34" charset="-122"/>
                <a:cs typeface="Calibri" pitchFamily="34" charset="-120"/>
              </a:rPr>
              <a:t>Reallocation</a:t>
            </a:r>
            <a:endParaRPr lang="en-US" sz="1100" b="1" dirty="0"/>
          </a:p>
          <a:p>
            <a:pPr marL="514350" lvl="1" indent="-171450">
              <a:spcAft>
                <a:spcPts val="600"/>
              </a:spcAft>
              <a:buSzPct val="100000"/>
            </a:pPr>
            <a:r>
              <a:rPr lang="en-US" sz="1100" dirty="0">
                <a:solidFill>
                  <a:srgbClr val="222222"/>
                </a:solidFill>
                <a:ea typeface="Calibri" pitchFamily="34" charset="-122"/>
                <a:cs typeface="Calibri" pitchFamily="34" charset="-120"/>
              </a:rPr>
              <a:t>HUD continues to strongly encourage reallocation and will be heavily scrutinizing projects that are not meeting threshold/performance expectations </a:t>
            </a:r>
            <a:endParaRPr lang="en-US" sz="1100" dirty="0"/>
          </a:p>
          <a:p>
            <a:pPr>
              <a:buSzPct val="100000"/>
            </a:pPr>
            <a:r>
              <a:rPr lang="en-US" sz="1100" b="1" dirty="0">
                <a:solidFill>
                  <a:srgbClr val="222222"/>
                </a:solidFill>
                <a:ea typeface="Calibri" pitchFamily="34" charset="-122"/>
                <a:cs typeface="Calibri" pitchFamily="34" charset="-120"/>
              </a:rPr>
              <a:t>Major Changes to CoC Application Rating Factors</a:t>
            </a:r>
            <a:endParaRPr lang="en-US" sz="1100" b="1" dirty="0"/>
          </a:p>
          <a:p>
            <a:pPr marL="514350" lvl="1" indent="-171450">
              <a:buSzPct val="100000"/>
            </a:pPr>
            <a:r>
              <a:rPr lang="en-US" sz="1100" dirty="0">
                <a:solidFill>
                  <a:srgbClr val="222222"/>
                </a:solidFill>
                <a:ea typeface="Calibri" pitchFamily="34" charset="-122"/>
                <a:cs typeface="Calibri" pitchFamily="34" charset="-120"/>
              </a:rPr>
              <a:t>New Rating Factors across multiple domains (i.e. program performance, service investment &amp; program requirements, unsheltered homelessness response, working with law enforcement, </a:t>
            </a:r>
            <a:r>
              <a:rPr lang="en-US" sz="1100" dirty="0" err="1">
                <a:solidFill>
                  <a:srgbClr val="222222"/>
                </a:solidFill>
                <a:ea typeface="Calibri" pitchFamily="34" charset="-122"/>
                <a:cs typeface="Calibri" pitchFamily="34" charset="-120"/>
              </a:rPr>
              <a:t>etc</a:t>
            </a:r>
            <a:r>
              <a:rPr lang="en-US" sz="1100" dirty="0">
                <a:solidFill>
                  <a:srgbClr val="222222"/>
                </a:solidFill>
                <a:ea typeface="Calibri" pitchFamily="34" charset="-122"/>
                <a:cs typeface="Calibri" pitchFamily="34" charset="-120"/>
              </a:rPr>
              <a:t>)</a:t>
            </a:r>
          </a:p>
          <a:p>
            <a:pPr marL="514350" lvl="1" indent="-171450">
              <a:buSzPct val="100000"/>
            </a:pPr>
            <a:r>
              <a:rPr lang="en-US" sz="1100" b="1" dirty="0"/>
              <a:t>Penalties to organizations not aligned with administration priorities—</a:t>
            </a:r>
            <a:r>
              <a:rPr lang="en-US" sz="1100" dirty="0"/>
              <a:t>projects can be deemed ineligible or lose points for engaging in best practice, evidence-based approaches such as harm reduction and equity work</a:t>
            </a:r>
          </a:p>
          <a:p>
            <a:pPr marL="0" indent="0">
              <a:buNone/>
            </a:pPr>
            <a:endParaRPr lang="en-US" sz="1100" b="1" dirty="0"/>
          </a:p>
          <a:p>
            <a:pPr marL="0" indent="0">
              <a:buNone/>
            </a:pPr>
            <a:r>
              <a:rPr lang="en-US" sz="1100" b="1" dirty="0"/>
              <a:t>These changes pursue criminalization of homelessness, end decades long support of Housing First, and leverage federal funds to promote ideological goals</a:t>
            </a:r>
          </a:p>
        </p:txBody>
      </p:sp>
    </p:spTree>
    <p:extLst>
      <p:ext uri="{BB962C8B-B14F-4D97-AF65-F5344CB8AC3E}">
        <p14:creationId xmlns:p14="http://schemas.microsoft.com/office/powerpoint/2010/main" val="62582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endParaRPr lang="en-US" sz="1200" dirty="0">
              <a:latin typeface="+mn-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600" b="1" dirty="0">
                <a:solidFill>
                  <a:schemeClr val="tx1"/>
                </a:solidFill>
                <a:latin typeface="+mj-lt"/>
                <a:ea typeface="Cambria" pitchFamily="34" charset="-122"/>
                <a:cs typeface="Cambria" pitchFamily="34" charset="-120"/>
              </a:rPr>
              <a:t>National Alliance to End Homelessness Analysis</a:t>
            </a:r>
            <a:endParaRPr lang="en-US" sz="3600" dirty="0">
              <a:solidFill>
                <a:schemeClr val="tx1"/>
              </a:solidFill>
              <a:latin typeface="+mj-lt"/>
            </a:endParaRPr>
          </a:p>
        </p:txBody>
      </p:sp>
      <p:sp>
        <p:nvSpPr>
          <p:cNvPr id="5" name="Shape 3"/>
          <p:cNvSpPr/>
          <p:nvPr/>
        </p:nvSpPr>
        <p:spPr>
          <a:xfrm>
            <a:off x="548640" y="1920240"/>
            <a:ext cx="3200400" cy="3977640"/>
          </a:xfrm>
          <a:prstGeom prst="roundRect">
            <a:avLst>
              <a:gd name="adj" fmla="val 2857"/>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6" name="Shape 4"/>
          <p:cNvSpPr/>
          <p:nvPr/>
        </p:nvSpPr>
        <p:spPr>
          <a:xfrm>
            <a:off x="868680" y="2212848"/>
            <a:ext cx="603504" cy="603504"/>
          </a:xfrm>
          <a:prstGeom prst="ellipse">
            <a:avLst/>
          </a:prstGeom>
          <a:solidFill>
            <a:srgbClr val="C97B1E"/>
          </a:solidFill>
          <a:ln/>
        </p:spPr>
        <p:txBody>
          <a:bodyPr/>
          <a:lstStyle/>
          <a:p>
            <a:endParaRPr lang="en-US">
              <a:latin typeface="+mn-lt"/>
            </a:endParaRPr>
          </a:p>
        </p:txBody>
      </p:sp>
      <p:pic>
        <p:nvPicPr>
          <p:cNvPr id="7" name="Image 0" descr="preencoded.png"/>
          <p:cNvPicPr>
            <a:picLocks noChangeAspect="1"/>
          </p:cNvPicPr>
          <p:nvPr/>
        </p:nvPicPr>
        <p:blipFill>
          <a:blip r:embed="rId3"/>
          <a:stretch>
            <a:fillRect/>
          </a:stretch>
        </p:blipFill>
        <p:spPr>
          <a:xfrm>
            <a:off x="1031626" y="2375794"/>
            <a:ext cx="277612" cy="277612"/>
          </a:xfrm>
          <a:prstGeom prst="rect">
            <a:avLst/>
          </a:prstGeom>
        </p:spPr>
      </p:pic>
      <p:sp>
        <p:nvSpPr>
          <p:cNvPr id="8" name="Text 5"/>
          <p:cNvSpPr/>
          <p:nvPr/>
        </p:nvSpPr>
        <p:spPr>
          <a:xfrm>
            <a:off x="777240" y="2926080"/>
            <a:ext cx="2743200" cy="731520"/>
          </a:xfrm>
          <a:prstGeom prst="rect">
            <a:avLst/>
          </a:prstGeom>
          <a:noFill/>
          <a:ln/>
        </p:spPr>
        <p:txBody>
          <a:bodyPr wrap="square" lIns="0" tIns="0" rIns="0" bIns="0" rtlCol="0" anchor="ctr"/>
          <a:lstStyle/>
          <a:p>
            <a:pPr marL="0" indent="0">
              <a:buNone/>
            </a:pPr>
            <a:r>
              <a:rPr lang="en-US" sz="4000" b="1" dirty="0">
                <a:solidFill>
                  <a:srgbClr val="FFFFFF"/>
                </a:solidFill>
                <a:latin typeface="+mn-lt"/>
                <a:ea typeface="Cambria" pitchFamily="34" charset="-122"/>
                <a:cs typeface="Cambria" pitchFamily="34" charset="-120"/>
              </a:rPr>
              <a:t>≥ 97,000</a:t>
            </a:r>
            <a:endParaRPr lang="en-US" sz="4000" dirty="0">
              <a:latin typeface="+mn-lt"/>
            </a:endParaRPr>
          </a:p>
        </p:txBody>
      </p:sp>
      <p:sp>
        <p:nvSpPr>
          <p:cNvPr id="9" name="Text 6"/>
          <p:cNvSpPr/>
          <p:nvPr/>
        </p:nvSpPr>
        <p:spPr>
          <a:xfrm>
            <a:off x="822960" y="3703320"/>
            <a:ext cx="2697480" cy="2011680"/>
          </a:xfrm>
          <a:prstGeom prst="rect">
            <a:avLst/>
          </a:prstGeom>
          <a:noFill/>
          <a:ln/>
        </p:spPr>
        <p:txBody>
          <a:bodyPr wrap="square" lIns="0" tIns="0" rIns="0" bIns="0" rtlCol="0" anchor="t"/>
          <a:lstStyle/>
          <a:p>
            <a:pPr marL="0" indent="0">
              <a:lnSpc>
                <a:spcPct val="105000"/>
              </a:lnSpc>
              <a:buNone/>
            </a:pPr>
            <a:r>
              <a:rPr lang="en-US" sz="1250" dirty="0">
                <a:solidFill>
                  <a:srgbClr val="E6EFF1"/>
                </a:solidFill>
                <a:latin typeface="+mn-lt"/>
                <a:ea typeface="Calibri" pitchFamily="34" charset="-122"/>
                <a:cs typeface="Calibri" pitchFamily="34" charset="-120"/>
              </a:rPr>
              <a:t>people in CoC-funded permanent housing the Alliance estimates are likely to lose their housing under this NOFO’s approach.</a:t>
            </a:r>
            <a:endParaRPr lang="en-US" sz="1250" dirty="0">
              <a:latin typeface="+mn-lt"/>
            </a:endParaRPr>
          </a:p>
        </p:txBody>
      </p:sp>
      <p:sp>
        <p:nvSpPr>
          <p:cNvPr id="10" name="Shape 7"/>
          <p:cNvSpPr/>
          <p:nvPr/>
        </p:nvSpPr>
        <p:spPr>
          <a:xfrm>
            <a:off x="3977640" y="1993392"/>
            <a:ext cx="7635240" cy="603504"/>
          </a:xfrm>
          <a:prstGeom prst="roundRect">
            <a:avLst>
              <a:gd name="adj" fmla="val 9091"/>
            </a:avLst>
          </a:prstGeom>
          <a:solidFill>
            <a:srgbClr val="FFFFFF"/>
          </a:solidFill>
          <a:ln w="9525">
            <a:solidFill>
              <a:srgbClr val="D5DEE0"/>
            </a:solidFill>
            <a:prstDash val="solid"/>
          </a:ln>
        </p:spPr>
        <p:txBody>
          <a:bodyPr/>
          <a:lstStyle/>
          <a:p>
            <a:endParaRPr lang="en-US">
              <a:latin typeface="+mn-lt"/>
            </a:endParaRPr>
          </a:p>
        </p:txBody>
      </p:sp>
      <p:pic>
        <p:nvPicPr>
          <p:cNvPr id="11" name="Image 1" descr="preencoded.png"/>
          <p:cNvPicPr>
            <a:picLocks noChangeAspect="1"/>
          </p:cNvPicPr>
          <p:nvPr/>
        </p:nvPicPr>
        <p:blipFill>
          <a:blip r:embed="rId4"/>
          <a:stretch>
            <a:fillRect/>
          </a:stretch>
        </p:blipFill>
        <p:spPr>
          <a:xfrm>
            <a:off x="4160520" y="2176272"/>
            <a:ext cx="237744" cy="237744"/>
          </a:xfrm>
          <a:prstGeom prst="rect">
            <a:avLst/>
          </a:prstGeom>
        </p:spPr>
      </p:pic>
      <p:sp>
        <p:nvSpPr>
          <p:cNvPr id="12" name="Text 8"/>
          <p:cNvSpPr/>
          <p:nvPr/>
        </p:nvSpPr>
        <p:spPr>
          <a:xfrm>
            <a:off x="4526280" y="2011680"/>
            <a:ext cx="6949440" cy="566928"/>
          </a:xfrm>
          <a:prstGeom prst="rect">
            <a:avLst/>
          </a:prstGeom>
          <a:noFill/>
          <a:ln/>
        </p:spPr>
        <p:txBody>
          <a:bodyPr wrap="square" lIns="0" tIns="0" rIns="0" bIns="0" rtlCol="0" anchor="ctr"/>
          <a:lstStyle/>
          <a:p>
            <a:pPr marL="0" indent="0">
              <a:lnSpc>
                <a:spcPct val="94000"/>
              </a:lnSpc>
              <a:buNone/>
            </a:pPr>
            <a:r>
              <a:rPr lang="en-US" sz="1030" dirty="0">
                <a:solidFill>
                  <a:srgbClr val="1F2A2E"/>
                </a:solidFill>
                <a:latin typeface="+mn-lt"/>
                <a:ea typeface="Calibri" pitchFamily="34" charset="-122"/>
                <a:cs typeface="Calibri" pitchFamily="34" charset="-120"/>
              </a:rPr>
              <a:t>Does not acknowledge persistent disparities in homelessness (race/ethnicity, age, geography, disability, gender), which the Alliance argues must be named to be addressed.</a:t>
            </a:r>
            <a:endParaRPr lang="en-US" sz="1030" dirty="0">
              <a:latin typeface="+mn-lt"/>
            </a:endParaRPr>
          </a:p>
        </p:txBody>
      </p:sp>
      <p:sp>
        <p:nvSpPr>
          <p:cNvPr id="13" name="Shape 9"/>
          <p:cNvSpPr/>
          <p:nvPr/>
        </p:nvSpPr>
        <p:spPr>
          <a:xfrm>
            <a:off x="3977640" y="2656332"/>
            <a:ext cx="7635240" cy="603504"/>
          </a:xfrm>
          <a:prstGeom prst="roundRect">
            <a:avLst>
              <a:gd name="adj" fmla="val 9091"/>
            </a:avLst>
          </a:prstGeom>
          <a:solidFill>
            <a:srgbClr val="FFFFFF"/>
          </a:solidFill>
          <a:ln w="9525">
            <a:solidFill>
              <a:srgbClr val="D5DEE0"/>
            </a:solidFill>
            <a:prstDash val="solid"/>
          </a:ln>
        </p:spPr>
        <p:txBody>
          <a:bodyPr/>
          <a:lstStyle/>
          <a:p>
            <a:endParaRPr lang="en-US">
              <a:latin typeface="+mn-lt"/>
            </a:endParaRPr>
          </a:p>
        </p:txBody>
      </p:sp>
      <p:pic>
        <p:nvPicPr>
          <p:cNvPr id="14" name="Image 2" descr="preencoded.png"/>
          <p:cNvPicPr>
            <a:picLocks noChangeAspect="1"/>
          </p:cNvPicPr>
          <p:nvPr/>
        </p:nvPicPr>
        <p:blipFill>
          <a:blip r:embed="rId4"/>
          <a:stretch>
            <a:fillRect/>
          </a:stretch>
        </p:blipFill>
        <p:spPr>
          <a:xfrm>
            <a:off x="4160520" y="2839212"/>
            <a:ext cx="237744" cy="237744"/>
          </a:xfrm>
          <a:prstGeom prst="rect">
            <a:avLst/>
          </a:prstGeom>
        </p:spPr>
      </p:pic>
      <p:sp>
        <p:nvSpPr>
          <p:cNvPr id="15" name="Text 10"/>
          <p:cNvSpPr/>
          <p:nvPr/>
        </p:nvSpPr>
        <p:spPr>
          <a:xfrm>
            <a:off x="4526280" y="2674620"/>
            <a:ext cx="6949440" cy="566928"/>
          </a:xfrm>
          <a:prstGeom prst="rect">
            <a:avLst/>
          </a:prstGeom>
          <a:noFill/>
          <a:ln/>
        </p:spPr>
        <p:txBody>
          <a:bodyPr wrap="square" lIns="0" tIns="0" rIns="0" bIns="0" rtlCol="0" anchor="ctr"/>
          <a:lstStyle/>
          <a:p>
            <a:pPr marL="0" indent="0">
              <a:lnSpc>
                <a:spcPct val="94000"/>
              </a:lnSpc>
              <a:buNone/>
            </a:pPr>
            <a:r>
              <a:rPr lang="en-US" sz="1030" dirty="0">
                <a:solidFill>
                  <a:srgbClr val="1F2A2E"/>
                </a:solidFill>
                <a:latin typeface="+mn-lt"/>
                <a:ea typeface="Calibri" pitchFamily="34" charset="-122"/>
                <a:cs typeface="Calibri" pitchFamily="34" charset="-120"/>
              </a:rPr>
              <a:t>Gives HUD broad authority to reject applications on unclear or undefined criteria, with implications for both Tier 1 and Tier 2.</a:t>
            </a:r>
            <a:endParaRPr lang="en-US" sz="1030" dirty="0">
              <a:latin typeface="+mn-lt"/>
            </a:endParaRPr>
          </a:p>
        </p:txBody>
      </p:sp>
      <p:sp>
        <p:nvSpPr>
          <p:cNvPr id="16" name="Shape 11"/>
          <p:cNvSpPr/>
          <p:nvPr/>
        </p:nvSpPr>
        <p:spPr>
          <a:xfrm>
            <a:off x="3977640" y="3319272"/>
            <a:ext cx="7635240" cy="603504"/>
          </a:xfrm>
          <a:prstGeom prst="roundRect">
            <a:avLst>
              <a:gd name="adj" fmla="val 9091"/>
            </a:avLst>
          </a:prstGeom>
          <a:solidFill>
            <a:srgbClr val="FFFFFF"/>
          </a:solidFill>
          <a:ln w="9525">
            <a:solidFill>
              <a:srgbClr val="D5DEE0"/>
            </a:solidFill>
            <a:prstDash val="solid"/>
          </a:ln>
        </p:spPr>
        <p:txBody>
          <a:bodyPr/>
          <a:lstStyle/>
          <a:p>
            <a:endParaRPr lang="en-US">
              <a:latin typeface="+mn-lt"/>
            </a:endParaRPr>
          </a:p>
        </p:txBody>
      </p:sp>
      <p:pic>
        <p:nvPicPr>
          <p:cNvPr id="17" name="Image 3" descr="preencoded.png"/>
          <p:cNvPicPr>
            <a:picLocks noChangeAspect="1"/>
          </p:cNvPicPr>
          <p:nvPr/>
        </p:nvPicPr>
        <p:blipFill>
          <a:blip r:embed="rId4"/>
          <a:stretch>
            <a:fillRect/>
          </a:stretch>
        </p:blipFill>
        <p:spPr>
          <a:xfrm>
            <a:off x="4160520" y="3502152"/>
            <a:ext cx="237744" cy="237744"/>
          </a:xfrm>
          <a:prstGeom prst="rect">
            <a:avLst/>
          </a:prstGeom>
        </p:spPr>
      </p:pic>
      <p:sp>
        <p:nvSpPr>
          <p:cNvPr id="18" name="Text 12"/>
          <p:cNvSpPr/>
          <p:nvPr/>
        </p:nvSpPr>
        <p:spPr>
          <a:xfrm>
            <a:off x="4526280" y="3337560"/>
            <a:ext cx="6949440" cy="566928"/>
          </a:xfrm>
          <a:prstGeom prst="rect">
            <a:avLst/>
          </a:prstGeom>
          <a:noFill/>
          <a:ln/>
        </p:spPr>
        <p:txBody>
          <a:bodyPr wrap="square" lIns="0" tIns="0" rIns="0" bIns="0" rtlCol="0" anchor="ctr"/>
          <a:lstStyle/>
          <a:p>
            <a:pPr marL="0" indent="0">
              <a:lnSpc>
                <a:spcPct val="94000"/>
              </a:lnSpc>
              <a:buNone/>
            </a:pPr>
            <a:r>
              <a:rPr lang="en-US" sz="1030" dirty="0">
                <a:solidFill>
                  <a:srgbClr val="1F2A2E"/>
                </a:solidFill>
                <a:latin typeface="+mn-lt"/>
                <a:ea typeface="Calibri" pitchFamily="34" charset="-122"/>
                <a:cs typeface="Calibri" pitchFamily="34" charset="-120"/>
              </a:rPr>
              <a:t>Asks CoCs to report on data (e.g., encampments) with no standardized collection method or guidance, and scores on subjective criteria.</a:t>
            </a:r>
            <a:endParaRPr lang="en-US" sz="1030" dirty="0">
              <a:latin typeface="+mn-lt"/>
            </a:endParaRPr>
          </a:p>
        </p:txBody>
      </p:sp>
      <p:sp>
        <p:nvSpPr>
          <p:cNvPr id="19" name="Shape 13"/>
          <p:cNvSpPr/>
          <p:nvPr/>
        </p:nvSpPr>
        <p:spPr>
          <a:xfrm>
            <a:off x="3977640" y="3982212"/>
            <a:ext cx="7635240" cy="603504"/>
          </a:xfrm>
          <a:prstGeom prst="roundRect">
            <a:avLst>
              <a:gd name="adj" fmla="val 9091"/>
            </a:avLst>
          </a:prstGeom>
          <a:solidFill>
            <a:srgbClr val="FFFFFF"/>
          </a:solidFill>
          <a:ln w="9525">
            <a:solidFill>
              <a:srgbClr val="D5DEE0"/>
            </a:solidFill>
            <a:prstDash val="solid"/>
          </a:ln>
        </p:spPr>
        <p:txBody>
          <a:bodyPr/>
          <a:lstStyle/>
          <a:p>
            <a:endParaRPr lang="en-US">
              <a:latin typeface="+mn-lt"/>
            </a:endParaRPr>
          </a:p>
        </p:txBody>
      </p:sp>
      <p:pic>
        <p:nvPicPr>
          <p:cNvPr id="20" name="Image 4" descr="preencoded.png"/>
          <p:cNvPicPr>
            <a:picLocks noChangeAspect="1"/>
          </p:cNvPicPr>
          <p:nvPr/>
        </p:nvPicPr>
        <p:blipFill>
          <a:blip r:embed="rId4"/>
          <a:stretch>
            <a:fillRect/>
          </a:stretch>
        </p:blipFill>
        <p:spPr>
          <a:xfrm>
            <a:off x="4160520" y="4165092"/>
            <a:ext cx="237744" cy="237744"/>
          </a:xfrm>
          <a:prstGeom prst="rect">
            <a:avLst/>
          </a:prstGeom>
        </p:spPr>
      </p:pic>
      <p:sp>
        <p:nvSpPr>
          <p:cNvPr id="21" name="Text 14"/>
          <p:cNvSpPr/>
          <p:nvPr/>
        </p:nvSpPr>
        <p:spPr>
          <a:xfrm>
            <a:off x="4526280" y="4000500"/>
            <a:ext cx="6949440" cy="566928"/>
          </a:xfrm>
          <a:prstGeom prst="rect">
            <a:avLst/>
          </a:prstGeom>
          <a:noFill/>
          <a:ln/>
        </p:spPr>
        <p:txBody>
          <a:bodyPr wrap="square" lIns="0" tIns="0" rIns="0" bIns="0" rtlCol="0" anchor="ctr"/>
          <a:lstStyle/>
          <a:p>
            <a:pPr marL="0" indent="0">
              <a:lnSpc>
                <a:spcPct val="94000"/>
              </a:lnSpc>
              <a:buNone/>
            </a:pPr>
            <a:r>
              <a:rPr lang="en-US" sz="1030" dirty="0">
                <a:solidFill>
                  <a:srgbClr val="1F2A2E"/>
                </a:solidFill>
                <a:latin typeface="+mn-lt"/>
                <a:ea typeface="Calibri" pitchFamily="34" charset="-122"/>
                <a:cs typeface="Calibri" pitchFamily="34" charset="-120"/>
              </a:rPr>
              <a:t>Changes long-held or statutory definitions (e.g., self-sufficiency) without explanation.</a:t>
            </a:r>
            <a:endParaRPr lang="en-US" sz="1030" dirty="0">
              <a:latin typeface="+mn-lt"/>
            </a:endParaRPr>
          </a:p>
        </p:txBody>
      </p:sp>
      <p:sp>
        <p:nvSpPr>
          <p:cNvPr id="22" name="Shape 15"/>
          <p:cNvSpPr/>
          <p:nvPr/>
        </p:nvSpPr>
        <p:spPr>
          <a:xfrm>
            <a:off x="3977640" y="4645152"/>
            <a:ext cx="7635240" cy="603504"/>
          </a:xfrm>
          <a:prstGeom prst="roundRect">
            <a:avLst>
              <a:gd name="adj" fmla="val 9091"/>
            </a:avLst>
          </a:prstGeom>
          <a:solidFill>
            <a:srgbClr val="FFFFFF"/>
          </a:solidFill>
          <a:ln w="9525">
            <a:solidFill>
              <a:srgbClr val="D5DEE0"/>
            </a:solidFill>
            <a:prstDash val="solid"/>
          </a:ln>
        </p:spPr>
        <p:txBody>
          <a:bodyPr/>
          <a:lstStyle/>
          <a:p>
            <a:endParaRPr lang="en-US">
              <a:latin typeface="+mn-lt"/>
            </a:endParaRPr>
          </a:p>
        </p:txBody>
      </p:sp>
      <p:pic>
        <p:nvPicPr>
          <p:cNvPr id="23" name="Image 5" descr="preencoded.png"/>
          <p:cNvPicPr>
            <a:picLocks noChangeAspect="1"/>
          </p:cNvPicPr>
          <p:nvPr/>
        </p:nvPicPr>
        <p:blipFill>
          <a:blip r:embed="rId4"/>
          <a:stretch>
            <a:fillRect/>
          </a:stretch>
        </p:blipFill>
        <p:spPr>
          <a:xfrm>
            <a:off x="4160520" y="4828032"/>
            <a:ext cx="237744" cy="237744"/>
          </a:xfrm>
          <a:prstGeom prst="rect">
            <a:avLst/>
          </a:prstGeom>
        </p:spPr>
      </p:pic>
      <p:sp>
        <p:nvSpPr>
          <p:cNvPr id="24" name="Text 16"/>
          <p:cNvSpPr/>
          <p:nvPr/>
        </p:nvSpPr>
        <p:spPr>
          <a:xfrm>
            <a:off x="4526280" y="4663440"/>
            <a:ext cx="6949440" cy="566928"/>
          </a:xfrm>
          <a:prstGeom prst="rect">
            <a:avLst/>
          </a:prstGeom>
          <a:noFill/>
          <a:ln/>
        </p:spPr>
        <p:txBody>
          <a:bodyPr wrap="square" lIns="0" tIns="0" rIns="0" bIns="0" rtlCol="0" anchor="ctr"/>
          <a:lstStyle/>
          <a:p>
            <a:pPr marL="0" indent="0">
              <a:lnSpc>
                <a:spcPct val="94000"/>
              </a:lnSpc>
              <a:buNone/>
            </a:pPr>
            <a:r>
              <a:rPr lang="en-US" sz="1030" dirty="0">
                <a:solidFill>
                  <a:srgbClr val="1F2A2E"/>
                </a:solidFill>
                <a:latin typeface="+mn-lt"/>
                <a:ea typeface="Calibri" pitchFamily="34" charset="-122"/>
                <a:cs typeface="Calibri" pitchFamily="34" charset="-120"/>
              </a:rPr>
              <a:t>Relies in places on contested framing and sources — e.g., the Alliance says HUD misuses a 2019 California Policy Lab study whose authors later added a non-representativeness disclaimer.</a:t>
            </a:r>
            <a:endParaRPr lang="en-US" sz="1030" dirty="0">
              <a:latin typeface="+mn-lt"/>
            </a:endParaRPr>
          </a:p>
        </p:txBody>
      </p:sp>
      <p:sp>
        <p:nvSpPr>
          <p:cNvPr id="25" name="Shape 17"/>
          <p:cNvSpPr/>
          <p:nvPr/>
        </p:nvSpPr>
        <p:spPr>
          <a:xfrm>
            <a:off x="3977640" y="5308092"/>
            <a:ext cx="7635240" cy="603504"/>
          </a:xfrm>
          <a:prstGeom prst="roundRect">
            <a:avLst>
              <a:gd name="adj" fmla="val 9091"/>
            </a:avLst>
          </a:prstGeom>
          <a:solidFill>
            <a:srgbClr val="FFFFFF"/>
          </a:solidFill>
          <a:ln w="9525">
            <a:solidFill>
              <a:srgbClr val="D5DEE0"/>
            </a:solidFill>
            <a:prstDash val="solid"/>
          </a:ln>
        </p:spPr>
        <p:txBody>
          <a:bodyPr/>
          <a:lstStyle/>
          <a:p>
            <a:endParaRPr lang="en-US">
              <a:latin typeface="+mn-lt"/>
            </a:endParaRPr>
          </a:p>
        </p:txBody>
      </p:sp>
      <p:pic>
        <p:nvPicPr>
          <p:cNvPr id="26" name="Image 6" descr="preencoded.png"/>
          <p:cNvPicPr>
            <a:picLocks noChangeAspect="1"/>
          </p:cNvPicPr>
          <p:nvPr/>
        </p:nvPicPr>
        <p:blipFill>
          <a:blip r:embed="rId4"/>
          <a:stretch>
            <a:fillRect/>
          </a:stretch>
        </p:blipFill>
        <p:spPr>
          <a:xfrm>
            <a:off x="4160520" y="5490972"/>
            <a:ext cx="237744" cy="237744"/>
          </a:xfrm>
          <a:prstGeom prst="rect">
            <a:avLst/>
          </a:prstGeom>
        </p:spPr>
      </p:pic>
      <p:sp>
        <p:nvSpPr>
          <p:cNvPr id="27" name="Text 18"/>
          <p:cNvSpPr/>
          <p:nvPr/>
        </p:nvSpPr>
        <p:spPr>
          <a:xfrm>
            <a:off x="4526280" y="5326380"/>
            <a:ext cx="6949440" cy="566928"/>
          </a:xfrm>
          <a:prstGeom prst="rect">
            <a:avLst/>
          </a:prstGeom>
          <a:noFill/>
          <a:ln/>
        </p:spPr>
        <p:txBody>
          <a:bodyPr wrap="square" lIns="0" tIns="0" rIns="0" bIns="0" rtlCol="0" anchor="ctr"/>
          <a:lstStyle/>
          <a:p>
            <a:pPr marL="0" indent="0">
              <a:lnSpc>
                <a:spcPct val="94000"/>
              </a:lnSpc>
              <a:buNone/>
            </a:pPr>
            <a:r>
              <a:rPr lang="en-US" sz="1030" dirty="0">
                <a:solidFill>
                  <a:srgbClr val="1F2A2E"/>
                </a:solidFill>
                <a:latin typeface="+mn-lt"/>
                <a:ea typeface="Calibri" pitchFamily="34" charset="-122"/>
                <a:cs typeface="Calibri" pitchFamily="34" charset="-120"/>
              </a:rPr>
              <a:t>Contains internal inconsistencies HUD has not resolved: deadline time (8:00 vs 11:59 PM ET), total funding ($4.04B vs $4.01B), and “elderly” (55+ vs 62+).</a:t>
            </a:r>
            <a:endParaRPr lang="en-US" sz="103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50D35-C37F-E568-594C-45063B5A1677}"/>
              </a:ext>
            </a:extLst>
          </p:cNvPr>
          <p:cNvSpPr>
            <a:spLocks noGrp="1"/>
          </p:cNvSpPr>
          <p:nvPr>
            <p:ph type="title"/>
          </p:nvPr>
        </p:nvSpPr>
        <p:spPr/>
        <p:txBody>
          <a:bodyPr/>
          <a:lstStyle/>
          <a:p>
            <a:r>
              <a:rPr lang="en-US" dirty="0"/>
              <a:t>Part 1 CoC Program Basics</a:t>
            </a:r>
          </a:p>
        </p:txBody>
      </p:sp>
      <p:sp>
        <p:nvSpPr>
          <p:cNvPr id="5" name="Text Placeholder 4">
            <a:extLst>
              <a:ext uri="{FF2B5EF4-FFF2-40B4-BE49-F238E27FC236}">
                <a16:creationId xmlns:a16="http://schemas.microsoft.com/office/drawing/2014/main" id="{869A15BF-2F73-886A-B112-8A240CDBA5E2}"/>
              </a:ext>
            </a:extLst>
          </p:cNvPr>
          <p:cNvSpPr>
            <a:spLocks noGrp="1"/>
          </p:cNvSpPr>
          <p:nvPr>
            <p:ph type="body" idx="1"/>
          </p:nvPr>
        </p:nvSpPr>
        <p:spPr/>
        <p:txBody>
          <a:bodyPr/>
          <a:lstStyle/>
          <a:p>
            <a:r>
              <a:rPr lang="en-US" dirty="0"/>
              <a:t>Who can apply, what gets funded, and what costs are eligible</a:t>
            </a:r>
          </a:p>
        </p:txBody>
      </p:sp>
    </p:spTree>
    <p:extLst>
      <p:ext uri="{BB962C8B-B14F-4D97-AF65-F5344CB8AC3E}">
        <p14:creationId xmlns:p14="http://schemas.microsoft.com/office/powerpoint/2010/main" val="66224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CONTINUUM OF CARE (CoC) PROGRAM  •  ELIGIBILITY AT A GLANCE</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Who Can Apply</a:t>
            </a:r>
            <a:endParaRPr lang="en-US" sz="3000" dirty="0">
              <a:latin typeface="+mj-lt"/>
            </a:endParaRPr>
          </a:p>
        </p:txBody>
      </p:sp>
      <p:sp>
        <p:nvSpPr>
          <p:cNvPr id="4" name="Text 2"/>
          <p:cNvSpPr/>
          <p:nvPr/>
        </p:nvSpPr>
        <p:spPr>
          <a:xfrm>
            <a:off x="548640" y="1554480"/>
            <a:ext cx="5486400" cy="365760"/>
          </a:xfrm>
          <a:prstGeom prst="rect">
            <a:avLst/>
          </a:prstGeom>
          <a:noFill/>
          <a:ln/>
        </p:spPr>
        <p:txBody>
          <a:bodyPr wrap="square" lIns="0" tIns="0" rIns="0" bIns="0" rtlCol="0" anchor="ctr"/>
          <a:lstStyle/>
          <a:p>
            <a:pPr marL="0" indent="0">
              <a:buNone/>
            </a:pPr>
            <a:r>
              <a:rPr lang="en-US" sz="1700" b="1" dirty="0">
                <a:solidFill>
                  <a:srgbClr val="1F2A2E"/>
                </a:solidFill>
                <a:latin typeface="+mn-lt"/>
                <a:ea typeface="Calibri" pitchFamily="34" charset="-122"/>
                <a:cs typeface="Calibri" pitchFamily="34" charset="-120"/>
              </a:rPr>
              <a:t>Eligible applicants</a:t>
            </a:r>
            <a:endParaRPr lang="en-US" sz="1700" dirty="0">
              <a:latin typeface="+mn-lt"/>
            </a:endParaRPr>
          </a:p>
        </p:txBody>
      </p:sp>
      <p:sp>
        <p:nvSpPr>
          <p:cNvPr id="5" name="Shape 3"/>
          <p:cNvSpPr/>
          <p:nvPr/>
        </p:nvSpPr>
        <p:spPr>
          <a:xfrm>
            <a:off x="548640" y="2029968"/>
            <a:ext cx="5486400" cy="749808"/>
          </a:xfrm>
          <a:prstGeom prst="roundRect">
            <a:avLst>
              <a:gd name="adj" fmla="val 9756"/>
            </a:avLst>
          </a:prstGeom>
          <a:solidFill>
            <a:srgbClr val="EEF4F5"/>
          </a:solidFill>
          <a:ln/>
        </p:spPr>
        <p:txBody>
          <a:bodyPr/>
          <a:lstStyle/>
          <a:p>
            <a:endParaRPr lang="en-US">
              <a:latin typeface="+mn-lt"/>
            </a:endParaRPr>
          </a:p>
        </p:txBody>
      </p:sp>
      <p:pic>
        <p:nvPicPr>
          <p:cNvPr id="6" name="Image 0" descr="preencoded.png"/>
          <p:cNvPicPr>
            <a:picLocks noChangeAspect="1"/>
          </p:cNvPicPr>
          <p:nvPr/>
        </p:nvPicPr>
        <p:blipFill>
          <a:blip r:embed="rId3"/>
          <a:stretch>
            <a:fillRect/>
          </a:stretch>
        </p:blipFill>
        <p:spPr>
          <a:xfrm>
            <a:off x="777240" y="2221992"/>
            <a:ext cx="365760" cy="365760"/>
          </a:xfrm>
          <a:prstGeom prst="rect">
            <a:avLst/>
          </a:prstGeom>
        </p:spPr>
      </p:pic>
      <p:sp>
        <p:nvSpPr>
          <p:cNvPr id="7" name="Text 4"/>
          <p:cNvSpPr/>
          <p:nvPr/>
        </p:nvSpPr>
        <p:spPr>
          <a:xfrm>
            <a:off x="1325880" y="2029968"/>
            <a:ext cx="4572000" cy="749808"/>
          </a:xfrm>
          <a:prstGeom prst="rect">
            <a:avLst/>
          </a:prstGeom>
          <a:noFill/>
          <a:ln/>
        </p:spPr>
        <p:txBody>
          <a:bodyPr wrap="square" lIns="0" tIns="0" rIns="0" bIns="0" rtlCol="0" anchor="ctr"/>
          <a:lstStyle/>
          <a:p>
            <a:pPr marL="0" indent="0">
              <a:buNone/>
            </a:pPr>
            <a:r>
              <a:rPr lang="en-US" sz="1450" dirty="0">
                <a:solidFill>
                  <a:srgbClr val="1F2A2E"/>
                </a:solidFill>
                <a:latin typeface="+mn-lt"/>
                <a:ea typeface="Calibri" pitchFamily="34" charset="-122"/>
                <a:cs typeface="Calibri" pitchFamily="34" charset="-120"/>
              </a:rPr>
              <a:t>Nonprofit organizations</a:t>
            </a:r>
            <a:endParaRPr lang="en-US" sz="1450" dirty="0">
              <a:latin typeface="+mn-lt"/>
            </a:endParaRPr>
          </a:p>
        </p:txBody>
      </p:sp>
      <p:sp>
        <p:nvSpPr>
          <p:cNvPr id="8" name="Shape 5"/>
          <p:cNvSpPr/>
          <p:nvPr/>
        </p:nvSpPr>
        <p:spPr>
          <a:xfrm>
            <a:off x="548640" y="2926080"/>
            <a:ext cx="5486400" cy="749808"/>
          </a:xfrm>
          <a:prstGeom prst="roundRect">
            <a:avLst>
              <a:gd name="adj" fmla="val 9756"/>
            </a:avLst>
          </a:prstGeom>
          <a:solidFill>
            <a:srgbClr val="EEF4F5"/>
          </a:solidFill>
          <a:ln/>
        </p:spPr>
        <p:txBody>
          <a:bodyPr/>
          <a:lstStyle/>
          <a:p>
            <a:endParaRPr lang="en-US">
              <a:latin typeface="+mn-lt"/>
            </a:endParaRPr>
          </a:p>
        </p:txBody>
      </p:sp>
      <p:pic>
        <p:nvPicPr>
          <p:cNvPr id="9" name="Image 1" descr="preencoded.png"/>
          <p:cNvPicPr>
            <a:picLocks noChangeAspect="1"/>
          </p:cNvPicPr>
          <p:nvPr/>
        </p:nvPicPr>
        <p:blipFill>
          <a:blip r:embed="rId4"/>
          <a:stretch>
            <a:fillRect/>
          </a:stretch>
        </p:blipFill>
        <p:spPr>
          <a:xfrm>
            <a:off x="777240" y="3118104"/>
            <a:ext cx="365760" cy="365760"/>
          </a:xfrm>
          <a:prstGeom prst="rect">
            <a:avLst/>
          </a:prstGeom>
        </p:spPr>
      </p:pic>
      <p:sp>
        <p:nvSpPr>
          <p:cNvPr id="10" name="Text 6"/>
          <p:cNvSpPr/>
          <p:nvPr/>
        </p:nvSpPr>
        <p:spPr>
          <a:xfrm>
            <a:off x="1325880" y="2926080"/>
            <a:ext cx="4572000" cy="749808"/>
          </a:xfrm>
          <a:prstGeom prst="rect">
            <a:avLst/>
          </a:prstGeom>
          <a:noFill/>
          <a:ln/>
        </p:spPr>
        <p:txBody>
          <a:bodyPr wrap="square" lIns="0" tIns="0" rIns="0" bIns="0" rtlCol="0" anchor="ctr"/>
          <a:lstStyle/>
          <a:p>
            <a:pPr marL="0" indent="0">
              <a:buNone/>
            </a:pPr>
            <a:r>
              <a:rPr lang="en-US" sz="1450" dirty="0">
                <a:solidFill>
                  <a:srgbClr val="1F2A2E"/>
                </a:solidFill>
                <a:latin typeface="+mn-lt"/>
                <a:ea typeface="Calibri" pitchFamily="34" charset="-122"/>
                <a:cs typeface="Calibri" pitchFamily="34" charset="-120"/>
              </a:rPr>
              <a:t>States</a:t>
            </a:r>
            <a:endParaRPr lang="en-US" sz="1450" dirty="0">
              <a:latin typeface="+mn-lt"/>
            </a:endParaRPr>
          </a:p>
        </p:txBody>
      </p:sp>
      <p:sp>
        <p:nvSpPr>
          <p:cNvPr id="11" name="Shape 7"/>
          <p:cNvSpPr/>
          <p:nvPr/>
        </p:nvSpPr>
        <p:spPr>
          <a:xfrm>
            <a:off x="548640" y="3822192"/>
            <a:ext cx="5486400" cy="749808"/>
          </a:xfrm>
          <a:prstGeom prst="roundRect">
            <a:avLst>
              <a:gd name="adj" fmla="val 9756"/>
            </a:avLst>
          </a:prstGeom>
          <a:solidFill>
            <a:srgbClr val="EEF4F5"/>
          </a:solidFill>
          <a:ln/>
        </p:spPr>
        <p:txBody>
          <a:bodyPr/>
          <a:lstStyle/>
          <a:p>
            <a:endParaRPr lang="en-US">
              <a:latin typeface="+mn-lt"/>
            </a:endParaRPr>
          </a:p>
        </p:txBody>
      </p:sp>
      <p:pic>
        <p:nvPicPr>
          <p:cNvPr id="12" name="Image 2" descr="preencoded.png"/>
          <p:cNvPicPr>
            <a:picLocks noChangeAspect="1"/>
          </p:cNvPicPr>
          <p:nvPr/>
        </p:nvPicPr>
        <p:blipFill>
          <a:blip r:embed="rId5"/>
          <a:stretch>
            <a:fillRect/>
          </a:stretch>
        </p:blipFill>
        <p:spPr>
          <a:xfrm>
            <a:off x="777240" y="4014216"/>
            <a:ext cx="365760" cy="365760"/>
          </a:xfrm>
          <a:prstGeom prst="rect">
            <a:avLst/>
          </a:prstGeom>
        </p:spPr>
      </p:pic>
      <p:sp>
        <p:nvSpPr>
          <p:cNvPr id="13" name="Text 8"/>
          <p:cNvSpPr/>
          <p:nvPr/>
        </p:nvSpPr>
        <p:spPr>
          <a:xfrm>
            <a:off x="1325880" y="3822192"/>
            <a:ext cx="4572000" cy="749808"/>
          </a:xfrm>
          <a:prstGeom prst="rect">
            <a:avLst/>
          </a:prstGeom>
          <a:noFill/>
          <a:ln/>
        </p:spPr>
        <p:txBody>
          <a:bodyPr wrap="square" lIns="0" tIns="0" rIns="0" bIns="0" rtlCol="0" anchor="ctr"/>
          <a:lstStyle/>
          <a:p>
            <a:pPr marL="0" indent="0">
              <a:buNone/>
            </a:pPr>
            <a:r>
              <a:rPr lang="en-US" sz="1450" dirty="0">
                <a:solidFill>
                  <a:srgbClr val="1F2A2E"/>
                </a:solidFill>
                <a:latin typeface="+mn-lt"/>
                <a:ea typeface="Calibri" pitchFamily="34" charset="-122"/>
                <a:cs typeface="Calibri" pitchFamily="34" charset="-120"/>
              </a:rPr>
              <a:t>Local governments</a:t>
            </a:r>
            <a:endParaRPr lang="en-US" sz="1450" dirty="0">
              <a:latin typeface="+mn-lt"/>
            </a:endParaRPr>
          </a:p>
        </p:txBody>
      </p:sp>
      <p:sp>
        <p:nvSpPr>
          <p:cNvPr id="14" name="Shape 9"/>
          <p:cNvSpPr/>
          <p:nvPr/>
        </p:nvSpPr>
        <p:spPr>
          <a:xfrm>
            <a:off x="548640" y="4718304"/>
            <a:ext cx="5486400" cy="749808"/>
          </a:xfrm>
          <a:prstGeom prst="roundRect">
            <a:avLst>
              <a:gd name="adj" fmla="val 9756"/>
            </a:avLst>
          </a:prstGeom>
          <a:solidFill>
            <a:srgbClr val="EEF4F5"/>
          </a:solidFill>
          <a:ln/>
        </p:spPr>
        <p:txBody>
          <a:bodyPr/>
          <a:lstStyle/>
          <a:p>
            <a:endParaRPr lang="en-US">
              <a:latin typeface="+mn-lt"/>
            </a:endParaRPr>
          </a:p>
        </p:txBody>
      </p:sp>
      <p:pic>
        <p:nvPicPr>
          <p:cNvPr id="15" name="Image 3" descr="preencoded.png"/>
          <p:cNvPicPr>
            <a:picLocks noChangeAspect="1"/>
          </p:cNvPicPr>
          <p:nvPr/>
        </p:nvPicPr>
        <p:blipFill>
          <a:blip r:embed="rId6"/>
          <a:stretch>
            <a:fillRect/>
          </a:stretch>
        </p:blipFill>
        <p:spPr>
          <a:xfrm>
            <a:off x="777240" y="4910328"/>
            <a:ext cx="365760" cy="365760"/>
          </a:xfrm>
          <a:prstGeom prst="rect">
            <a:avLst/>
          </a:prstGeom>
        </p:spPr>
      </p:pic>
      <p:sp>
        <p:nvSpPr>
          <p:cNvPr id="16" name="Text 10"/>
          <p:cNvSpPr/>
          <p:nvPr/>
        </p:nvSpPr>
        <p:spPr>
          <a:xfrm>
            <a:off x="1325880" y="4718304"/>
            <a:ext cx="4572000" cy="749808"/>
          </a:xfrm>
          <a:prstGeom prst="rect">
            <a:avLst/>
          </a:prstGeom>
          <a:noFill/>
          <a:ln/>
        </p:spPr>
        <p:txBody>
          <a:bodyPr wrap="square" lIns="0" tIns="0" rIns="0" bIns="0" rtlCol="0" anchor="ctr"/>
          <a:lstStyle/>
          <a:p>
            <a:pPr marL="0" indent="0">
              <a:buNone/>
            </a:pPr>
            <a:r>
              <a:rPr lang="en-US" sz="1450" dirty="0">
                <a:solidFill>
                  <a:srgbClr val="1F2A2E"/>
                </a:solidFill>
                <a:latin typeface="+mn-lt"/>
                <a:ea typeface="Calibri" pitchFamily="34" charset="-122"/>
                <a:cs typeface="Calibri" pitchFamily="34" charset="-120"/>
              </a:rPr>
              <a:t>Instrumentalities of State or local governments</a:t>
            </a:r>
            <a:endParaRPr lang="en-US" sz="1450" dirty="0">
              <a:latin typeface="+mn-lt"/>
            </a:endParaRPr>
          </a:p>
        </p:txBody>
      </p:sp>
      <p:sp>
        <p:nvSpPr>
          <p:cNvPr id="17" name="Shape 11"/>
          <p:cNvSpPr/>
          <p:nvPr/>
        </p:nvSpPr>
        <p:spPr>
          <a:xfrm>
            <a:off x="548640" y="5660136"/>
            <a:ext cx="5486400" cy="841248"/>
          </a:xfrm>
          <a:prstGeom prst="roundRect">
            <a:avLst>
              <a:gd name="adj" fmla="val 8696"/>
            </a:avLst>
          </a:prstGeom>
          <a:solidFill>
            <a:srgbClr val="F6F2EA"/>
          </a:solidFill>
          <a:ln/>
        </p:spPr>
        <p:txBody>
          <a:bodyPr/>
          <a:lstStyle/>
          <a:p>
            <a:endParaRPr lang="en-US">
              <a:latin typeface="+mn-lt"/>
            </a:endParaRPr>
          </a:p>
        </p:txBody>
      </p:sp>
      <p:pic>
        <p:nvPicPr>
          <p:cNvPr id="18" name="Image 4" descr="preencoded.png"/>
          <p:cNvPicPr>
            <a:picLocks noChangeAspect="1"/>
          </p:cNvPicPr>
          <p:nvPr/>
        </p:nvPicPr>
        <p:blipFill>
          <a:blip r:embed="rId7"/>
          <a:stretch>
            <a:fillRect/>
          </a:stretch>
        </p:blipFill>
        <p:spPr>
          <a:xfrm>
            <a:off x="777240" y="5870448"/>
            <a:ext cx="384048" cy="384048"/>
          </a:xfrm>
          <a:prstGeom prst="rect">
            <a:avLst/>
          </a:prstGeom>
        </p:spPr>
      </p:pic>
      <p:sp>
        <p:nvSpPr>
          <p:cNvPr id="19" name="Text 12"/>
          <p:cNvSpPr/>
          <p:nvPr/>
        </p:nvSpPr>
        <p:spPr>
          <a:xfrm>
            <a:off x="1325880" y="5660136"/>
            <a:ext cx="4572000" cy="841248"/>
          </a:xfrm>
          <a:prstGeom prst="rect">
            <a:avLst/>
          </a:prstGeom>
          <a:noFill/>
          <a:ln/>
        </p:spPr>
        <p:txBody>
          <a:bodyPr wrap="square" lIns="0" tIns="0" rIns="0" bIns="0" rtlCol="0" anchor="ctr"/>
          <a:lstStyle/>
          <a:p>
            <a:pPr marL="0" indent="0">
              <a:buNone/>
            </a:pPr>
            <a:r>
              <a:rPr lang="en-US" sz="1300" b="1" dirty="0">
                <a:solidFill>
                  <a:srgbClr val="C97B1E"/>
                </a:solidFill>
                <a:latin typeface="+mn-lt"/>
                <a:ea typeface="Calibri" pitchFamily="34" charset="-122"/>
                <a:cs typeface="Calibri" pitchFamily="34" charset="-120"/>
              </a:rPr>
              <a:t>Not eligible: </a:t>
            </a:r>
            <a:r>
              <a:rPr lang="en-US" sz="1300" dirty="0">
                <a:solidFill>
                  <a:srgbClr val="1F2A2E"/>
                </a:solidFill>
                <a:latin typeface="+mn-lt"/>
                <a:ea typeface="Calibri" pitchFamily="34" charset="-122"/>
                <a:cs typeface="Calibri" pitchFamily="34" charset="-120"/>
              </a:rPr>
              <a:t>For-profit entities cannot apply for grants or serve as subrecipients of grant funds.</a:t>
            </a:r>
            <a:endParaRPr lang="en-US" sz="1300" dirty="0">
              <a:latin typeface="+mn-lt"/>
            </a:endParaRPr>
          </a:p>
        </p:txBody>
      </p:sp>
      <p:sp>
        <p:nvSpPr>
          <p:cNvPr id="20" name="Shape 13"/>
          <p:cNvSpPr/>
          <p:nvPr/>
        </p:nvSpPr>
        <p:spPr>
          <a:xfrm>
            <a:off x="6400800" y="1554480"/>
            <a:ext cx="5212080" cy="4526280"/>
          </a:xfrm>
          <a:prstGeom prst="roundRect">
            <a:avLst>
              <a:gd name="adj" fmla="val 2020"/>
            </a:avLst>
          </a:prstGeom>
          <a:solidFill>
            <a:srgbClr val="134E5E"/>
          </a:solidFill>
          <a:ln/>
          <a:effectLst>
            <a:outerShdw blurRad="88900" dist="38100" dir="5400000" algn="bl" rotWithShape="0">
              <a:srgbClr val="000000">
                <a:alpha val="12000"/>
              </a:srgbClr>
            </a:outerShdw>
          </a:effectLst>
        </p:spPr>
        <p:txBody>
          <a:bodyPr/>
          <a:lstStyle/>
          <a:p>
            <a:endParaRPr lang="en-US">
              <a:latin typeface="+mn-lt"/>
            </a:endParaRPr>
          </a:p>
        </p:txBody>
      </p:sp>
      <p:sp>
        <p:nvSpPr>
          <p:cNvPr id="21" name="Text 14"/>
          <p:cNvSpPr/>
          <p:nvPr/>
        </p:nvSpPr>
        <p:spPr>
          <a:xfrm>
            <a:off x="6720840" y="1783080"/>
            <a:ext cx="4572000" cy="365760"/>
          </a:xfrm>
          <a:prstGeom prst="rect">
            <a:avLst/>
          </a:prstGeom>
          <a:noFill/>
          <a:ln/>
        </p:spPr>
        <p:txBody>
          <a:bodyPr wrap="square" lIns="0" tIns="0" rIns="0" bIns="0" rtlCol="0" anchor="ctr"/>
          <a:lstStyle/>
          <a:p>
            <a:pPr marL="0" indent="0">
              <a:buNone/>
            </a:pPr>
            <a:r>
              <a:rPr lang="en-US" sz="1600" b="1" dirty="0">
                <a:solidFill>
                  <a:srgbClr val="FFFFFF"/>
                </a:solidFill>
                <a:latin typeface="+mn-lt"/>
                <a:ea typeface="Calibri" pitchFamily="34" charset="-122"/>
                <a:cs typeface="Calibri" pitchFamily="34" charset="-120"/>
              </a:rPr>
              <a:t>How funding is applied for</a:t>
            </a:r>
            <a:endParaRPr lang="en-US" sz="1600" dirty="0">
              <a:latin typeface="+mn-lt"/>
            </a:endParaRPr>
          </a:p>
        </p:txBody>
      </p:sp>
      <p:sp>
        <p:nvSpPr>
          <p:cNvPr id="22" name="Text 15"/>
          <p:cNvSpPr/>
          <p:nvPr/>
        </p:nvSpPr>
        <p:spPr>
          <a:xfrm>
            <a:off x="6720840" y="2157984"/>
            <a:ext cx="4572000" cy="292608"/>
          </a:xfrm>
          <a:prstGeom prst="rect">
            <a:avLst/>
          </a:prstGeom>
          <a:noFill/>
          <a:ln/>
        </p:spPr>
        <p:txBody>
          <a:bodyPr wrap="square" lIns="0" tIns="0" rIns="0" bIns="0" rtlCol="0" anchor="ctr"/>
          <a:lstStyle/>
          <a:p>
            <a:pPr marL="0" indent="0">
              <a:buNone/>
            </a:pPr>
            <a:r>
              <a:rPr lang="en-US" sz="1200" i="1" dirty="0">
                <a:solidFill>
                  <a:srgbClr val="CFE3E7"/>
                </a:solidFill>
                <a:latin typeface="+mn-lt"/>
                <a:ea typeface="Calibri" pitchFamily="34" charset="-122"/>
                <a:cs typeface="Calibri" pitchFamily="34" charset="-120"/>
              </a:rPr>
              <a:t>Awarded through an annual competition</a:t>
            </a:r>
            <a:endParaRPr lang="en-US" sz="1200" dirty="0">
              <a:latin typeface="+mn-lt"/>
            </a:endParaRPr>
          </a:p>
        </p:txBody>
      </p:sp>
      <p:sp>
        <p:nvSpPr>
          <p:cNvPr id="23" name="Shape 16"/>
          <p:cNvSpPr/>
          <p:nvPr/>
        </p:nvSpPr>
        <p:spPr>
          <a:xfrm>
            <a:off x="6720840" y="2670048"/>
            <a:ext cx="457200" cy="457200"/>
          </a:xfrm>
          <a:prstGeom prst="ellipse">
            <a:avLst/>
          </a:prstGeom>
          <a:solidFill>
            <a:srgbClr val="C97B1E"/>
          </a:solidFill>
          <a:ln/>
        </p:spPr>
        <p:txBody>
          <a:bodyPr/>
          <a:lstStyle/>
          <a:p>
            <a:endParaRPr lang="en-US">
              <a:latin typeface="+mn-lt"/>
            </a:endParaRPr>
          </a:p>
        </p:txBody>
      </p:sp>
      <p:sp>
        <p:nvSpPr>
          <p:cNvPr id="24" name="Text 17"/>
          <p:cNvSpPr/>
          <p:nvPr/>
        </p:nvSpPr>
        <p:spPr>
          <a:xfrm>
            <a:off x="6720840" y="2670048"/>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mn-lt"/>
                <a:ea typeface="Cambria" pitchFamily="34" charset="-122"/>
                <a:cs typeface="Cambria" pitchFamily="34" charset="-120"/>
              </a:rPr>
              <a:t>1</a:t>
            </a:r>
            <a:endParaRPr lang="en-US" sz="1800" dirty="0">
              <a:latin typeface="+mn-lt"/>
            </a:endParaRPr>
          </a:p>
        </p:txBody>
      </p:sp>
      <p:sp>
        <p:nvSpPr>
          <p:cNvPr id="25" name="Text 18"/>
          <p:cNvSpPr/>
          <p:nvPr/>
        </p:nvSpPr>
        <p:spPr>
          <a:xfrm>
            <a:off x="7360920" y="2624328"/>
            <a:ext cx="4069080" cy="1005840"/>
          </a:xfrm>
          <a:prstGeom prst="rect">
            <a:avLst/>
          </a:prstGeom>
          <a:noFill/>
          <a:ln/>
        </p:spPr>
        <p:txBody>
          <a:bodyPr wrap="square" lIns="0" tIns="0" rIns="0" bIns="0" rtlCol="0" anchor="t"/>
          <a:lstStyle/>
          <a:p>
            <a:r>
              <a:rPr lang="en-US" sz="1300" dirty="0">
                <a:solidFill>
                  <a:srgbClr val="EAF2F3"/>
                </a:solidFill>
                <a:latin typeface="+mn-lt"/>
                <a:ea typeface="Calibri" pitchFamily="34" charset="-122"/>
                <a:cs typeface="Calibri" pitchFamily="34" charset="-120"/>
              </a:rPr>
              <a:t>Each CoC designates one organization as its Collaborative Applicant. In Erie, this is Erie County Dept of Human Services.</a:t>
            </a:r>
            <a:endParaRPr lang="en-US" sz="1300" dirty="0">
              <a:latin typeface="+mn-lt"/>
            </a:endParaRPr>
          </a:p>
        </p:txBody>
      </p:sp>
      <p:sp>
        <p:nvSpPr>
          <p:cNvPr id="26" name="Shape 19"/>
          <p:cNvSpPr/>
          <p:nvPr/>
        </p:nvSpPr>
        <p:spPr>
          <a:xfrm>
            <a:off x="6720840" y="3785616"/>
            <a:ext cx="457200" cy="457200"/>
          </a:xfrm>
          <a:prstGeom prst="ellipse">
            <a:avLst/>
          </a:prstGeom>
          <a:solidFill>
            <a:srgbClr val="C97B1E"/>
          </a:solidFill>
          <a:ln/>
        </p:spPr>
        <p:txBody>
          <a:bodyPr/>
          <a:lstStyle/>
          <a:p>
            <a:endParaRPr lang="en-US">
              <a:latin typeface="+mn-lt"/>
            </a:endParaRPr>
          </a:p>
        </p:txBody>
      </p:sp>
      <p:sp>
        <p:nvSpPr>
          <p:cNvPr id="27" name="Text 20"/>
          <p:cNvSpPr/>
          <p:nvPr/>
        </p:nvSpPr>
        <p:spPr>
          <a:xfrm>
            <a:off x="6720840" y="3785616"/>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mn-lt"/>
                <a:ea typeface="Cambria" pitchFamily="34" charset="-122"/>
                <a:cs typeface="Cambria" pitchFamily="34" charset="-120"/>
              </a:rPr>
              <a:t>2</a:t>
            </a:r>
            <a:endParaRPr lang="en-US" sz="1800" dirty="0">
              <a:latin typeface="+mn-lt"/>
            </a:endParaRPr>
          </a:p>
        </p:txBody>
      </p:sp>
      <p:sp>
        <p:nvSpPr>
          <p:cNvPr id="28" name="Text 21"/>
          <p:cNvSpPr/>
          <p:nvPr/>
        </p:nvSpPr>
        <p:spPr>
          <a:xfrm>
            <a:off x="7360920" y="3739896"/>
            <a:ext cx="4069080" cy="1005840"/>
          </a:xfrm>
          <a:prstGeom prst="rect">
            <a:avLst/>
          </a:prstGeom>
          <a:noFill/>
          <a:ln/>
        </p:spPr>
        <p:txBody>
          <a:bodyPr wrap="square" lIns="0" tIns="0" rIns="0" bIns="0" rtlCol="0" anchor="t"/>
          <a:lstStyle/>
          <a:p>
            <a:pPr marL="0" indent="0">
              <a:buNone/>
            </a:pPr>
            <a:r>
              <a:rPr lang="en-US" sz="1300" dirty="0">
                <a:solidFill>
                  <a:srgbClr val="EAF2F3"/>
                </a:solidFill>
                <a:latin typeface="+mn-lt"/>
                <a:ea typeface="Calibri" pitchFamily="34" charset="-122"/>
                <a:cs typeface="Calibri" pitchFamily="34" charset="-120"/>
              </a:rPr>
              <a:t>Eligible applicants submit a project application to the CoC’s designated Collaborative Applicant.</a:t>
            </a:r>
            <a:endParaRPr lang="en-US" sz="1300" dirty="0">
              <a:latin typeface="+mn-lt"/>
            </a:endParaRPr>
          </a:p>
        </p:txBody>
      </p:sp>
      <p:sp>
        <p:nvSpPr>
          <p:cNvPr id="29" name="Shape 22"/>
          <p:cNvSpPr/>
          <p:nvPr/>
        </p:nvSpPr>
        <p:spPr>
          <a:xfrm>
            <a:off x="6720840" y="4901184"/>
            <a:ext cx="457200" cy="457200"/>
          </a:xfrm>
          <a:prstGeom prst="ellipse">
            <a:avLst/>
          </a:prstGeom>
          <a:solidFill>
            <a:srgbClr val="C97B1E"/>
          </a:solidFill>
          <a:ln/>
        </p:spPr>
        <p:txBody>
          <a:bodyPr/>
          <a:lstStyle/>
          <a:p>
            <a:endParaRPr lang="en-US">
              <a:latin typeface="+mn-lt"/>
            </a:endParaRPr>
          </a:p>
        </p:txBody>
      </p:sp>
      <p:sp>
        <p:nvSpPr>
          <p:cNvPr id="30" name="Text 23"/>
          <p:cNvSpPr/>
          <p:nvPr/>
        </p:nvSpPr>
        <p:spPr>
          <a:xfrm>
            <a:off x="6720840" y="4901184"/>
            <a:ext cx="457200" cy="457200"/>
          </a:xfrm>
          <a:prstGeom prst="rect">
            <a:avLst/>
          </a:prstGeom>
          <a:noFill/>
          <a:ln/>
        </p:spPr>
        <p:txBody>
          <a:bodyPr wrap="square" lIns="0" tIns="0" rIns="0" bIns="0" rtlCol="0" anchor="ctr"/>
          <a:lstStyle/>
          <a:p>
            <a:pPr marL="0" indent="0" algn="ctr">
              <a:buNone/>
            </a:pPr>
            <a:r>
              <a:rPr lang="en-US" sz="1800" b="1" dirty="0">
                <a:solidFill>
                  <a:srgbClr val="FFFFFF"/>
                </a:solidFill>
                <a:latin typeface="+mn-lt"/>
                <a:ea typeface="Cambria" pitchFamily="34" charset="-122"/>
                <a:cs typeface="Cambria" pitchFamily="34" charset="-120"/>
              </a:rPr>
              <a:t>3</a:t>
            </a:r>
            <a:endParaRPr lang="en-US" sz="1800" dirty="0">
              <a:latin typeface="+mn-lt"/>
            </a:endParaRPr>
          </a:p>
        </p:txBody>
      </p:sp>
      <p:sp>
        <p:nvSpPr>
          <p:cNvPr id="31" name="Text 24"/>
          <p:cNvSpPr/>
          <p:nvPr/>
        </p:nvSpPr>
        <p:spPr>
          <a:xfrm>
            <a:off x="7360920" y="4855464"/>
            <a:ext cx="4069080" cy="1005840"/>
          </a:xfrm>
          <a:prstGeom prst="rect">
            <a:avLst/>
          </a:prstGeom>
          <a:noFill/>
          <a:ln/>
        </p:spPr>
        <p:txBody>
          <a:bodyPr wrap="square" lIns="0" tIns="0" rIns="0" bIns="0" rtlCol="0" anchor="t"/>
          <a:lstStyle/>
          <a:p>
            <a:pPr marL="0" indent="0">
              <a:buNone/>
            </a:pPr>
            <a:r>
              <a:rPr lang="en-US" sz="1300" dirty="0">
                <a:solidFill>
                  <a:srgbClr val="EAF2F3"/>
                </a:solidFill>
                <a:latin typeface="+mn-lt"/>
                <a:ea typeface="Calibri" pitchFamily="34" charset="-122"/>
                <a:cs typeface="Calibri" pitchFamily="34" charset="-120"/>
              </a:rPr>
              <a:t>The Collaborative Applicant submits the full package to HUD: the CoC application plus all project applications and their rankings.</a:t>
            </a:r>
            <a:endParaRPr lang="en-US" sz="1300" dirty="0">
              <a:latin typeface="+mn-lt"/>
            </a:endParaRPr>
          </a:p>
        </p:txBody>
      </p:sp>
      <p:sp>
        <p:nvSpPr>
          <p:cNvPr id="32" name="Text 25"/>
          <p:cNvSpPr/>
          <p:nvPr/>
        </p:nvSpPr>
        <p:spPr>
          <a:xfrm>
            <a:off x="548640" y="6473952"/>
            <a:ext cx="11064240" cy="274320"/>
          </a:xfrm>
          <a:prstGeom prst="rect">
            <a:avLst/>
          </a:prstGeom>
          <a:noFill/>
          <a:ln/>
        </p:spPr>
        <p:txBody>
          <a:bodyPr wrap="square" lIns="0" tIns="0" rIns="0" bIns="0" rtlCol="0" anchor="ctr"/>
          <a:lstStyle/>
          <a:p>
            <a:pPr marL="0" indent="0">
              <a:buNone/>
            </a:pPr>
            <a:endParaRPr lang="en-US" sz="85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WHAT CoC FUNDS CAN SUPPORT</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Program Components</a:t>
            </a:r>
            <a:endParaRPr lang="en-US" sz="3000" dirty="0">
              <a:latin typeface="+mj-lt"/>
            </a:endParaRPr>
          </a:p>
        </p:txBody>
      </p:sp>
      <p:sp>
        <p:nvSpPr>
          <p:cNvPr id="4" name="Shape 2"/>
          <p:cNvSpPr/>
          <p:nvPr/>
        </p:nvSpPr>
        <p:spPr>
          <a:xfrm>
            <a:off x="548640" y="1481328"/>
            <a:ext cx="3611880" cy="2084832"/>
          </a:xfrm>
          <a:prstGeom prst="roundRect">
            <a:avLst>
              <a:gd name="adj" fmla="val 394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5" name="Shape 3"/>
          <p:cNvSpPr/>
          <p:nvPr/>
        </p:nvSpPr>
        <p:spPr>
          <a:xfrm>
            <a:off x="768096" y="1700784"/>
            <a:ext cx="566928" cy="566928"/>
          </a:xfrm>
          <a:prstGeom prst="ellipse">
            <a:avLst/>
          </a:prstGeom>
          <a:solidFill>
            <a:srgbClr val="134E5E"/>
          </a:solidFill>
          <a:ln/>
        </p:spPr>
        <p:txBody>
          <a:bodyPr/>
          <a:lstStyle/>
          <a:p>
            <a:endParaRPr lang="en-US">
              <a:latin typeface="+mn-lt"/>
            </a:endParaRPr>
          </a:p>
        </p:txBody>
      </p:sp>
      <p:pic>
        <p:nvPicPr>
          <p:cNvPr id="6" name="Image 0" descr="preencoded.png"/>
          <p:cNvPicPr>
            <a:picLocks noChangeAspect="1"/>
          </p:cNvPicPr>
          <p:nvPr/>
        </p:nvPicPr>
        <p:blipFill>
          <a:blip r:embed="rId3"/>
          <a:stretch>
            <a:fillRect/>
          </a:stretch>
        </p:blipFill>
        <p:spPr>
          <a:xfrm>
            <a:off x="921167" y="1853855"/>
            <a:ext cx="260787" cy="260787"/>
          </a:xfrm>
          <a:prstGeom prst="rect">
            <a:avLst/>
          </a:prstGeom>
        </p:spPr>
      </p:pic>
      <p:sp>
        <p:nvSpPr>
          <p:cNvPr id="7" name="Text 4"/>
          <p:cNvSpPr/>
          <p:nvPr/>
        </p:nvSpPr>
        <p:spPr>
          <a:xfrm>
            <a:off x="1481328" y="1664208"/>
            <a:ext cx="2496312" cy="658368"/>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Permanent Housing (PH)</a:t>
            </a:r>
            <a:endParaRPr lang="en-US" sz="1350" dirty="0">
              <a:latin typeface="+mn-lt"/>
            </a:endParaRPr>
          </a:p>
        </p:txBody>
      </p:sp>
      <p:sp>
        <p:nvSpPr>
          <p:cNvPr id="8" name="Text 5"/>
          <p:cNvSpPr/>
          <p:nvPr/>
        </p:nvSpPr>
        <p:spPr>
          <a:xfrm>
            <a:off x="786384" y="2359152"/>
            <a:ext cx="3154680" cy="1060704"/>
          </a:xfrm>
          <a:prstGeom prst="rect">
            <a:avLst/>
          </a:prstGeom>
          <a:noFill/>
          <a:ln/>
        </p:spPr>
        <p:txBody>
          <a:bodyPr wrap="square" lIns="0" tIns="0" rIns="0" bIns="0" rtlCol="0" anchor="t"/>
          <a:lstStyle/>
          <a:p>
            <a:pPr marL="0" indent="0">
              <a:lnSpc>
                <a:spcPct val="98000"/>
              </a:lnSpc>
              <a:buNone/>
            </a:pPr>
            <a:r>
              <a:rPr lang="en-US" sz="1050" dirty="0">
                <a:solidFill>
                  <a:srgbClr val="1F2A2E"/>
                </a:solidFill>
                <a:latin typeface="+mn-lt"/>
                <a:ea typeface="Calibri" pitchFamily="34" charset="-122"/>
                <a:cs typeface="Calibri" pitchFamily="34" charset="-120"/>
              </a:rPr>
              <a:t>Community-based housing with no set length of stay. Two types: Permanent Supportive Housing (PSH) — indefinite assistance + services for persons with disabilities; and Rapid Re-Housing (RRH) — housing search plus short/medium-term rental assistance.</a:t>
            </a:r>
            <a:endParaRPr lang="en-US" sz="1050" dirty="0">
              <a:latin typeface="+mn-lt"/>
            </a:endParaRPr>
          </a:p>
        </p:txBody>
      </p:sp>
      <p:sp>
        <p:nvSpPr>
          <p:cNvPr id="9" name="Shape 6"/>
          <p:cNvSpPr/>
          <p:nvPr/>
        </p:nvSpPr>
        <p:spPr>
          <a:xfrm>
            <a:off x="4434840" y="1481328"/>
            <a:ext cx="3611880" cy="2084832"/>
          </a:xfrm>
          <a:prstGeom prst="roundRect">
            <a:avLst>
              <a:gd name="adj" fmla="val 394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0" name="Shape 7"/>
          <p:cNvSpPr/>
          <p:nvPr/>
        </p:nvSpPr>
        <p:spPr>
          <a:xfrm>
            <a:off x="4654296" y="1700784"/>
            <a:ext cx="566928" cy="566928"/>
          </a:xfrm>
          <a:prstGeom prst="ellipse">
            <a:avLst/>
          </a:prstGeom>
          <a:solidFill>
            <a:srgbClr val="1C7A8C"/>
          </a:solidFill>
          <a:ln/>
        </p:spPr>
        <p:txBody>
          <a:bodyPr/>
          <a:lstStyle/>
          <a:p>
            <a:endParaRPr lang="en-US">
              <a:latin typeface="+mn-lt"/>
            </a:endParaRPr>
          </a:p>
        </p:txBody>
      </p:sp>
      <p:pic>
        <p:nvPicPr>
          <p:cNvPr id="11" name="Image 1" descr="preencoded.png"/>
          <p:cNvPicPr>
            <a:picLocks noChangeAspect="1"/>
          </p:cNvPicPr>
          <p:nvPr/>
        </p:nvPicPr>
        <p:blipFill>
          <a:blip r:embed="rId4"/>
          <a:stretch>
            <a:fillRect/>
          </a:stretch>
        </p:blipFill>
        <p:spPr>
          <a:xfrm>
            <a:off x="4807367" y="1853855"/>
            <a:ext cx="260787" cy="260787"/>
          </a:xfrm>
          <a:prstGeom prst="rect">
            <a:avLst/>
          </a:prstGeom>
        </p:spPr>
      </p:pic>
      <p:sp>
        <p:nvSpPr>
          <p:cNvPr id="12" name="Text 8"/>
          <p:cNvSpPr/>
          <p:nvPr/>
        </p:nvSpPr>
        <p:spPr>
          <a:xfrm>
            <a:off x="5367528" y="1664208"/>
            <a:ext cx="2496312" cy="658368"/>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Transitional Housing (TH)</a:t>
            </a:r>
            <a:endParaRPr lang="en-US" sz="1350" dirty="0">
              <a:latin typeface="+mn-lt"/>
            </a:endParaRPr>
          </a:p>
        </p:txBody>
      </p:sp>
      <p:sp>
        <p:nvSpPr>
          <p:cNvPr id="13" name="Text 9"/>
          <p:cNvSpPr/>
          <p:nvPr/>
        </p:nvSpPr>
        <p:spPr>
          <a:xfrm>
            <a:off x="4672584" y="2359152"/>
            <a:ext cx="3154680" cy="1060704"/>
          </a:xfrm>
          <a:prstGeom prst="rect">
            <a:avLst/>
          </a:prstGeom>
          <a:noFill/>
          <a:ln/>
        </p:spPr>
        <p:txBody>
          <a:bodyPr wrap="square" lIns="0" tIns="0" rIns="0" bIns="0" rtlCol="0" anchor="t"/>
          <a:lstStyle/>
          <a:p>
            <a:pPr marL="0" indent="0">
              <a:lnSpc>
                <a:spcPct val="98000"/>
              </a:lnSpc>
              <a:buNone/>
            </a:pPr>
            <a:r>
              <a:rPr lang="en-US" sz="1050" dirty="0">
                <a:solidFill>
                  <a:srgbClr val="1F2A2E"/>
                </a:solidFill>
                <a:latin typeface="+mn-lt"/>
                <a:ea typeface="Calibri" pitchFamily="34" charset="-122"/>
                <a:cs typeface="Calibri" pitchFamily="34" charset="-120"/>
              </a:rPr>
              <a:t>Interim stability and support to move to permanent housing. Up to 24 months of housing with supportive services. Participants must have a lease, sublease, or occupancy agreement.</a:t>
            </a:r>
            <a:endParaRPr lang="en-US" sz="1050" dirty="0">
              <a:latin typeface="+mn-lt"/>
            </a:endParaRPr>
          </a:p>
        </p:txBody>
      </p:sp>
      <p:sp>
        <p:nvSpPr>
          <p:cNvPr id="14" name="Shape 10"/>
          <p:cNvSpPr/>
          <p:nvPr/>
        </p:nvSpPr>
        <p:spPr>
          <a:xfrm>
            <a:off x="8321040" y="1481328"/>
            <a:ext cx="3611880" cy="2084832"/>
          </a:xfrm>
          <a:prstGeom prst="roundRect">
            <a:avLst>
              <a:gd name="adj" fmla="val 394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15" name="Shape 11"/>
          <p:cNvSpPr/>
          <p:nvPr/>
        </p:nvSpPr>
        <p:spPr>
          <a:xfrm>
            <a:off x="8540496" y="1700784"/>
            <a:ext cx="566928" cy="566928"/>
          </a:xfrm>
          <a:prstGeom prst="ellipse">
            <a:avLst/>
          </a:prstGeom>
          <a:solidFill>
            <a:srgbClr val="5C8A6E"/>
          </a:solidFill>
          <a:ln/>
        </p:spPr>
        <p:txBody>
          <a:bodyPr/>
          <a:lstStyle/>
          <a:p>
            <a:endParaRPr lang="en-US">
              <a:latin typeface="+mn-lt"/>
            </a:endParaRPr>
          </a:p>
        </p:txBody>
      </p:sp>
      <p:pic>
        <p:nvPicPr>
          <p:cNvPr id="16" name="Image 2" descr="preencoded.png"/>
          <p:cNvPicPr>
            <a:picLocks noChangeAspect="1"/>
          </p:cNvPicPr>
          <p:nvPr/>
        </p:nvPicPr>
        <p:blipFill>
          <a:blip r:embed="rId5"/>
          <a:stretch>
            <a:fillRect/>
          </a:stretch>
        </p:blipFill>
        <p:spPr>
          <a:xfrm>
            <a:off x="8693567" y="1853855"/>
            <a:ext cx="260787" cy="260787"/>
          </a:xfrm>
          <a:prstGeom prst="rect">
            <a:avLst/>
          </a:prstGeom>
        </p:spPr>
      </p:pic>
      <p:sp>
        <p:nvSpPr>
          <p:cNvPr id="17" name="Text 12"/>
          <p:cNvSpPr/>
          <p:nvPr/>
        </p:nvSpPr>
        <p:spPr>
          <a:xfrm>
            <a:off x="9253728" y="1664208"/>
            <a:ext cx="2496312" cy="658368"/>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Supportive Services Only (SSO)</a:t>
            </a:r>
            <a:endParaRPr lang="en-US" sz="1350" dirty="0">
              <a:latin typeface="+mn-lt"/>
            </a:endParaRPr>
          </a:p>
        </p:txBody>
      </p:sp>
      <p:sp>
        <p:nvSpPr>
          <p:cNvPr id="18" name="Text 13"/>
          <p:cNvSpPr/>
          <p:nvPr/>
        </p:nvSpPr>
        <p:spPr>
          <a:xfrm>
            <a:off x="8558784" y="2359152"/>
            <a:ext cx="3154680" cy="1060704"/>
          </a:xfrm>
          <a:prstGeom prst="rect">
            <a:avLst/>
          </a:prstGeom>
          <a:noFill/>
          <a:ln/>
        </p:spPr>
        <p:txBody>
          <a:bodyPr wrap="square" lIns="0" tIns="0" rIns="0" bIns="0" rtlCol="0" anchor="t"/>
          <a:lstStyle/>
          <a:p>
            <a:pPr marL="0" indent="0">
              <a:lnSpc>
                <a:spcPct val="98000"/>
              </a:lnSpc>
              <a:buNone/>
            </a:pPr>
            <a:r>
              <a:rPr lang="en-US" sz="1050" dirty="0">
                <a:solidFill>
                  <a:srgbClr val="1F2A2E"/>
                </a:solidFill>
                <a:latin typeface="+mn-lt"/>
                <a:ea typeface="Calibri" pitchFamily="34" charset="-122"/>
                <a:cs typeface="Calibri" pitchFamily="34" charset="-120"/>
              </a:rPr>
              <a:t>Services that help people exit homelessness — outreach, assessment, and connection to housing and resources. The FY2026 NOFO funds three SSO types (see Part 2).</a:t>
            </a:r>
            <a:endParaRPr lang="en-US" sz="1050" dirty="0">
              <a:latin typeface="+mn-lt"/>
            </a:endParaRPr>
          </a:p>
        </p:txBody>
      </p:sp>
      <p:sp>
        <p:nvSpPr>
          <p:cNvPr id="19" name="Shape 14"/>
          <p:cNvSpPr/>
          <p:nvPr/>
        </p:nvSpPr>
        <p:spPr>
          <a:xfrm>
            <a:off x="2491740" y="3803904"/>
            <a:ext cx="3611880" cy="2084832"/>
          </a:xfrm>
          <a:prstGeom prst="roundRect">
            <a:avLst>
              <a:gd name="adj" fmla="val 394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0" name="Shape 15"/>
          <p:cNvSpPr/>
          <p:nvPr/>
        </p:nvSpPr>
        <p:spPr>
          <a:xfrm>
            <a:off x="2711196" y="4023360"/>
            <a:ext cx="566928" cy="566928"/>
          </a:xfrm>
          <a:prstGeom prst="ellipse">
            <a:avLst/>
          </a:prstGeom>
          <a:solidFill>
            <a:srgbClr val="C97B1E"/>
          </a:solidFill>
          <a:ln/>
        </p:spPr>
        <p:txBody>
          <a:bodyPr/>
          <a:lstStyle/>
          <a:p>
            <a:endParaRPr lang="en-US">
              <a:latin typeface="+mn-lt"/>
            </a:endParaRPr>
          </a:p>
        </p:txBody>
      </p:sp>
      <p:pic>
        <p:nvPicPr>
          <p:cNvPr id="21" name="Image 3" descr="preencoded.png"/>
          <p:cNvPicPr>
            <a:picLocks noChangeAspect="1"/>
          </p:cNvPicPr>
          <p:nvPr/>
        </p:nvPicPr>
        <p:blipFill>
          <a:blip r:embed="rId6"/>
          <a:stretch>
            <a:fillRect/>
          </a:stretch>
        </p:blipFill>
        <p:spPr>
          <a:xfrm>
            <a:off x="2864267" y="4176431"/>
            <a:ext cx="260787" cy="260787"/>
          </a:xfrm>
          <a:prstGeom prst="rect">
            <a:avLst/>
          </a:prstGeom>
        </p:spPr>
      </p:pic>
      <p:sp>
        <p:nvSpPr>
          <p:cNvPr id="22" name="Text 16"/>
          <p:cNvSpPr/>
          <p:nvPr/>
        </p:nvSpPr>
        <p:spPr>
          <a:xfrm>
            <a:off x="3424428" y="3986784"/>
            <a:ext cx="2496312" cy="658368"/>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Homeless Management Information System (HMIS)</a:t>
            </a:r>
            <a:endParaRPr lang="en-US" sz="1350" dirty="0">
              <a:latin typeface="+mn-lt"/>
            </a:endParaRPr>
          </a:p>
        </p:txBody>
      </p:sp>
      <p:sp>
        <p:nvSpPr>
          <p:cNvPr id="23" name="Text 17"/>
          <p:cNvSpPr/>
          <p:nvPr/>
        </p:nvSpPr>
        <p:spPr>
          <a:xfrm>
            <a:off x="2729484" y="4681728"/>
            <a:ext cx="3154680" cy="1060704"/>
          </a:xfrm>
          <a:prstGeom prst="rect">
            <a:avLst/>
          </a:prstGeom>
          <a:noFill/>
          <a:ln/>
        </p:spPr>
        <p:txBody>
          <a:bodyPr wrap="square" lIns="0" tIns="0" rIns="0" bIns="0" rtlCol="0" anchor="t"/>
          <a:lstStyle/>
          <a:p>
            <a:pPr marL="0" indent="0">
              <a:lnSpc>
                <a:spcPct val="98000"/>
              </a:lnSpc>
              <a:buNone/>
            </a:pPr>
            <a:r>
              <a:rPr lang="en-US" sz="1050" dirty="0">
                <a:solidFill>
                  <a:srgbClr val="1F2A2E"/>
                </a:solidFill>
                <a:latin typeface="+mn-lt"/>
                <a:ea typeface="Calibri" pitchFamily="34" charset="-122"/>
                <a:cs typeface="Calibri" pitchFamily="34" charset="-120"/>
              </a:rPr>
              <a:t>Available only to the CoC’s designated HMIS Lead Agency to operate the CoC’s HMIS. Other recipients contribute HMIS data under their own component instead.</a:t>
            </a:r>
            <a:endParaRPr lang="en-US" sz="1050" dirty="0">
              <a:latin typeface="+mn-lt"/>
            </a:endParaRPr>
          </a:p>
        </p:txBody>
      </p:sp>
      <p:sp>
        <p:nvSpPr>
          <p:cNvPr id="24" name="Shape 18"/>
          <p:cNvSpPr/>
          <p:nvPr/>
        </p:nvSpPr>
        <p:spPr>
          <a:xfrm>
            <a:off x="6377940" y="3803904"/>
            <a:ext cx="3611880" cy="2084832"/>
          </a:xfrm>
          <a:prstGeom prst="roundRect">
            <a:avLst>
              <a:gd name="adj" fmla="val 394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25" name="Shape 19"/>
          <p:cNvSpPr/>
          <p:nvPr/>
        </p:nvSpPr>
        <p:spPr>
          <a:xfrm>
            <a:off x="6597396" y="4023360"/>
            <a:ext cx="566928" cy="566928"/>
          </a:xfrm>
          <a:prstGeom prst="ellipse">
            <a:avLst/>
          </a:prstGeom>
          <a:solidFill>
            <a:srgbClr val="6E5A8C"/>
          </a:solidFill>
          <a:ln/>
        </p:spPr>
        <p:txBody>
          <a:bodyPr/>
          <a:lstStyle/>
          <a:p>
            <a:endParaRPr lang="en-US">
              <a:latin typeface="+mn-lt"/>
            </a:endParaRPr>
          </a:p>
        </p:txBody>
      </p:sp>
      <p:pic>
        <p:nvPicPr>
          <p:cNvPr id="26" name="Image 4" descr="preencoded.png"/>
          <p:cNvPicPr>
            <a:picLocks noChangeAspect="1"/>
          </p:cNvPicPr>
          <p:nvPr/>
        </p:nvPicPr>
        <p:blipFill>
          <a:blip r:embed="rId7"/>
          <a:stretch>
            <a:fillRect/>
          </a:stretch>
        </p:blipFill>
        <p:spPr>
          <a:xfrm>
            <a:off x="6750467" y="4176431"/>
            <a:ext cx="260787" cy="260787"/>
          </a:xfrm>
          <a:prstGeom prst="rect">
            <a:avLst/>
          </a:prstGeom>
        </p:spPr>
      </p:pic>
      <p:sp>
        <p:nvSpPr>
          <p:cNvPr id="27" name="Text 20"/>
          <p:cNvSpPr/>
          <p:nvPr/>
        </p:nvSpPr>
        <p:spPr>
          <a:xfrm>
            <a:off x="7310628" y="3986784"/>
            <a:ext cx="2496312" cy="658368"/>
          </a:xfrm>
          <a:prstGeom prst="rect">
            <a:avLst/>
          </a:prstGeom>
          <a:noFill/>
          <a:ln/>
        </p:spPr>
        <p:txBody>
          <a:bodyPr wrap="square" lIns="0" tIns="0" rIns="0" bIns="0" rtlCol="0" anchor="ctr"/>
          <a:lstStyle/>
          <a:p>
            <a:pPr marL="0" indent="0">
              <a:buNone/>
            </a:pPr>
            <a:r>
              <a:rPr lang="en-US" sz="1350" b="1" dirty="0">
                <a:solidFill>
                  <a:srgbClr val="134E5E"/>
                </a:solidFill>
                <a:latin typeface="+mn-lt"/>
                <a:ea typeface="Calibri" pitchFamily="34" charset="-122"/>
                <a:cs typeface="Calibri" pitchFamily="34" charset="-120"/>
              </a:rPr>
              <a:t>Homelessness Prevention (HP)</a:t>
            </a:r>
            <a:endParaRPr lang="en-US" sz="1350" dirty="0">
              <a:latin typeface="+mn-lt"/>
            </a:endParaRPr>
          </a:p>
        </p:txBody>
      </p:sp>
      <p:sp>
        <p:nvSpPr>
          <p:cNvPr id="28" name="Text 21"/>
          <p:cNvSpPr/>
          <p:nvPr/>
        </p:nvSpPr>
        <p:spPr>
          <a:xfrm>
            <a:off x="6615684" y="4681728"/>
            <a:ext cx="3154680" cy="1060704"/>
          </a:xfrm>
          <a:prstGeom prst="rect">
            <a:avLst/>
          </a:prstGeom>
          <a:noFill/>
          <a:ln/>
        </p:spPr>
        <p:txBody>
          <a:bodyPr wrap="square" lIns="0" tIns="0" rIns="0" bIns="0" rtlCol="0" anchor="t"/>
          <a:lstStyle/>
          <a:p>
            <a:pPr marL="0" indent="0">
              <a:lnSpc>
                <a:spcPct val="98000"/>
              </a:lnSpc>
              <a:buNone/>
            </a:pPr>
            <a:r>
              <a:rPr lang="en-US" sz="1050" dirty="0">
                <a:solidFill>
                  <a:srgbClr val="1F2A2E"/>
                </a:solidFill>
                <a:latin typeface="+mn-lt"/>
                <a:ea typeface="Calibri" pitchFamily="34" charset="-122"/>
                <a:cs typeface="Calibri" pitchFamily="34" charset="-120"/>
              </a:rPr>
              <a:t>Available only in HUD-designated High Performing Communities (HPCs) — and not funded in the FY2026 competition. Stabilization services and short/medium-term rental assistance for those at risk.</a:t>
            </a:r>
            <a:endParaRPr lang="en-US" sz="1050" dirty="0">
              <a:latin typeface="+mn-lt"/>
            </a:endParaRPr>
          </a:p>
        </p:txBody>
      </p:sp>
      <p:pic>
        <p:nvPicPr>
          <p:cNvPr id="29" name="Image 5" descr="preencoded.png"/>
          <p:cNvPicPr>
            <a:picLocks noChangeAspect="1"/>
          </p:cNvPicPr>
          <p:nvPr/>
        </p:nvPicPr>
        <p:blipFill>
          <a:blip r:embed="rId8"/>
          <a:stretch>
            <a:fillRect/>
          </a:stretch>
        </p:blipFill>
        <p:spPr>
          <a:xfrm>
            <a:off x="548640" y="6035040"/>
            <a:ext cx="237744" cy="237744"/>
          </a:xfrm>
          <a:prstGeom prst="rect">
            <a:avLst/>
          </a:prstGeom>
        </p:spPr>
      </p:pic>
      <p:sp>
        <p:nvSpPr>
          <p:cNvPr id="30" name="Text 22"/>
          <p:cNvSpPr/>
          <p:nvPr/>
        </p:nvSpPr>
        <p:spPr>
          <a:xfrm>
            <a:off x="868680" y="5971032"/>
            <a:ext cx="10789920" cy="365760"/>
          </a:xfrm>
          <a:prstGeom prst="rect">
            <a:avLst/>
          </a:prstGeom>
          <a:noFill/>
          <a:ln/>
        </p:spPr>
        <p:txBody>
          <a:bodyPr wrap="square" lIns="0" tIns="0" rIns="0" bIns="0" rtlCol="0" anchor="ctr"/>
          <a:lstStyle/>
          <a:p>
            <a:pPr marL="0" indent="0">
              <a:buNone/>
            </a:pPr>
            <a:r>
              <a:rPr lang="en-US" sz="1050" b="1" dirty="0">
                <a:solidFill>
                  <a:srgbClr val="134E5E"/>
                </a:solidFill>
                <a:latin typeface="+mn-lt"/>
                <a:ea typeface="Calibri" pitchFamily="34" charset="-122"/>
                <a:cs typeface="Calibri" pitchFamily="34" charset="-120"/>
              </a:rPr>
              <a:t>The FY2026 competition funds four components </a:t>
            </a:r>
            <a:r>
              <a:rPr lang="en-US" sz="1050" dirty="0">
                <a:solidFill>
                  <a:srgbClr val="1F2A2E"/>
                </a:solidFill>
                <a:latin typeface="+mn-lt"/>
                <a:ea typeface="Calibri" pitchFamily="34" charset="-122"/>
                <a:cs typeface="Calibri" pitchFamily="34" charset="-120"/>
              </a:rPr>
              <a:t>(PH, TH, SSO, HMIS). Admin costs are eligible across all; Safe Havens and Section 8 Mod Rehab SRO are renewal-only. </a:t>
            </a:r>
            <a:r>
              <a:rPr lang="en-US" sz="1050" i="1" dirty="0">
                <a:solidFill>
                  <a:srgbClr val="5A6B70"/>
                </a:solidFill>
                <a:latin typeface="+mn-lt"/>
                <a:ea typeface="Calibri" pitchFamily="34" charset="-122"/>
                <a:cs typeface="Calibri" pitchFamily="34" charset="-120"/>
              </a:rPr>
              <a:t>→ See Part 2 for FY2026 project-type changes.</a:t>
            </a:r>
            <a:endParaRPr lang="en-US" sz="105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8640" y="365760"/>
            <a:ext cx="11064240" cy="274320"/>
          </a:xfrm>
          <a:prstGeom prst="rect">
            <a:avLst/>
          </a:prstGeom>
          <a:noFill/>
          <a:ln/>
        </p:spPr>
        <p:txBody>
          <a:bodyPr wrap="square" lIns="0" tIns="0" rIns="0" bIns="0" rtlCol="0" anchor="ctr"/>
          <a:lstStyle/>
          <a:p>
            <a:pPr marL="0" indent="0">
              <a:buNone/>
            </a:pPr>
            <a:r>
              <a:rPr lang="en-US" sz="1200" b="1" kern="0" spc="200" dirty="0">
                <a:solidFill>
                  <a:srgbClr val="C97B1E"/>
                </a:solidFill>
                <a:latin typeface="+mj-lt"/>
                <a:ea typeface="Calibri" pitchFamily="34" charset="-122"/>
                <a:cs typeface="Calibri" pitchFamily="34" charset="-120"/>
              </a:rPr>
              <a:t>WHAT GRANT FUNDS CAN PAY FOR</a:t>
            </a:r>
            <a:endParaRPr lang="en-US" sz="1200" dirty="0">
              <a:latin typeface="+mj-lt"/>
            </a:endParaRPr>
          </a:p>
        </p:txBody>
      </p:sp>
      <p:sp>
        <p:nvSpPr>
          <p:cNvPr id="3" name="Text 1"/>
          <p:cNvSpPr/>
          <p:nvPr/>
        </p:nvSpPr>
        <p:spPr>
          <a:xfrm>
            <a:off x="548640" y="640080"/>
            <a:ext cx="11064240" cy="603504"/>
          </a:xfrm>
          <a:prstGeom prst="rect">
            <a:avLst/>
          </a:prstGeom>
          <a:noFill/>
          <a:ln/>
        </p:spPr>
        <p:txBody>
          <a:bodyPr wrap="square" lIns="0" tIns="0" rIns="0" bIns="0" rtlCol="0" anchor="ctr"/>
          <a:lstStyle/>
          <a:p>
            <a:pPr marL="0" indent="0">
              <a:buNone/>
            </a:pPr>
            <a:r>
              <a:rPr lang="en-US" sz="3000" b="1" dirty="0">
                <a:solidFill>
                  <a:srgbClr val="134E5E"/>
                </a:solidFill>
                <a:latin typeface="+mj-lt"/>
                <a:ea typeface="Cambria" pitchFamily="34" charset="-122"/>
                <a:cs typeface="Cambria" pitchFamily="34" charset="-120"/>
              </a:rPr>
              <a:t>Eligible Costs by Component</a:t>
            </a:r>
            <a:endParaRPr lang="en-US" sz="3000" dirty="0">
              <a:latin typeface="+mj-lt"/>
            </a:endParaRPr>
          </a:p>
        </p:txBody>
      </p:sp>
      <p:graphicFrame>
        <p:nvGraphicFramePr>
          <p:cNvPr id="6" name="Table 0"/>
          <p:cNvGraphicFramePr>
            <a:graphicFrameLocks noGrp="1"/>
          </p:cNvGraphicFramePr>
          <p:nvPr>
            <p:extLst>
              <p:ext uri="{D42A27DB-BD31-4B8C-83A1-F6EECF244321}">
                <p14:modId xmlns:p14="http://schemas.microsoft.com/office/powerpoint/2010/main" val="1412443033"/>
              </p:ext>
            </p:extLst>
          </p:nvPr>
        </p:nvGraphicFramePr>
        <p:xfrm>
          <a:off x="548640" y="1517904"/>
          <a:ext cx="6766560" cy="3785616"/>
        </p:xfrm>
        <a:graphic>
          <a:graphicData uri="http://schemas.openxmlformats.org/drawingml/2006/table">
            <a:tbl>
              <a:tblPr/>
              <a:tblGrid>
                <a:gridCol w="31089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420624">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Cost category</a:t>
                      </a:r>
                      <a:endParaRPr lang="en-US" sz="12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PH</a:t>
                      </a:r>
                      <a:endParaRPr lang="en-US" sz="12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TH</a:t>
                      </a:r>
                      <a:endParaRPr lang="en-US" sz="12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SSO*</a:t>
                      </a:r>
                      <a:endParaRPr lang="en-US" sz="12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34E5E"/>
                    </a:solidFill>
                  </a:tcPr>
                </a:tc>
                <a:tc>
                  <a:txBody>
                    <a:bodyPr/>
                    <a:lstStyle/>
                    <a:p>
                      <a:pPr marL="0" indent="0" algn="ctr">
                        <a:buNone/>
                      </a:pPr>
                      <a:r>
                        <a:rPr lang="en-US" sz="1200" b="1" dirty="0">
                          <a:solidFill>
                            <a:srgbClr val="FFFFFF"/>
                          </a:solidFill>
                          <a:latin typeface="Calibri" pitchFamily="34" charset="0"/>
                          <a:ea typeface="Calibri" pitchFamily="34" charset="-122"/>
                          <a:cs typeface="Calibri" pitchFamily="34" charset="-120"/>
                        </a:rPr>
                        <a:t>HMIS</a:t>
                      </a:r>
                      <a:endParaRPr lang="en-US" sz="12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134E5E"/>
                    </a:solidFill>
                  </a:tcPr>
                </a:tc>
                <a:extLst>
                  <a:ext uri="{0D108BD9-81ED-4DB2-BD59-A6C34878D82A}">
                    <a16:rowId xmlns:a16="http://schemas.microsoft.com/office/drawing/2014/main" val="10000"/>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Acquisition</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Rehabilitation</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New Construction</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Leasing</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Rental Assistance</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Supportive Services</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Operating</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150" dirty="0">
                          <a:solidFill>
                            <a:srgbClr val="B7C2C5"/>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20624">
                <a:tc>
                  <a:txBody>
                    <a:bodyPr/>
                    <a:lstStyle/>
                    <a:p>
                      <a:pPr marL="0" indent="0" algn="l">
                        <a:buNone/>
                      </a:pPr>
                      <a:r>
                        <a:rPr lang="en-US" sz="1150" b="1" dirty="0">
                          <a:solidFill>
                            <a:srgbClr val="1F2A2E"/>
                          </a:solidFill>
                          <a:latin typeface="Calibri" pitchFamily="34" charset="0"/>
                          <a:ea typeface="Calibri" pitchFamily="34" charset="-122"/>
                          <a:cs typeface="Calibri" pitchFamily="34" charset="-120"/>
                        </a:rPr>
                        <a:t>HMIS (data contribution)</a:t>
                      </a:r>
                      <a:endParaRPr lang="en-US" sz="115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EF4F5"/>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5C8A6E"/>
                          </a:solidFill>
                          <a:latin typeface="Calibri" pitchFamily="34" charset="0"/>
                          <a:ea typeface="Calibri" pitchFamily="34" charset="-122"/>
                          <a:cs typeface="Calibri" pitchFamily="34" charset="-120"/>
                        </a:rPr>
                        <a:t>✓</a:t>
                      </a:r>
                      <a:endParaRPr lang="en-US" sz="1500" dirty="0">
                        <a:latin typeface="Calibri" charset="0"/>
                        <a:ea typeface="Calibri" charset="0"/>
                        <a:cs typeface="Calibri"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5" name="Text 2"/>
          <p:cNvSpPr/>
          <p:nvPr/>
        </p:nvSpPr>
        <p:spPr>
          <a:xfrm>
            <a:off x="548640" y="5340096"/>
            <a:ext cx="6766560" cy="338328"/>
          </a:xfrm>
          <a:prstGeom prst="rect">
            <a:avLst/>
          </a:prstGeom>
          <a:noFill/>
          <a:ln/>
        </p:spPr>
        <p:txBody>
          <a:bodyPr wrap="square" lIns="0" tIns="0" rIns="0" bIns="0" rtlCol="0" anchor="ctr"/>
          <a:lstStyle/>
          <a:p>
            <a:pPr marL="0" indent="0">
              <a:buNone/>
            </a:pPr>
            <a:r>
              <a:rPr lang="en-US" sz="1000" i="1" dirty="0">
                <a:solidFill>
                  <a:srgbClr val="5A6B70"/>
                </a:solidFill>
                <a:latin typeface="+mn-lt"/>
                <a:ea typeface="Calibri" pitchFamily="34" charset="-122"/>
                <a:cs typeface="Calibri" pitchFamily="34" charset="-120"/>
              </a:rPr>
              <a:t>✓ eligible under the component   •   – not eligible</a:t>
            </a:r>
          </a:p>
          <a:p>
            <a:pPr marL="0" indent="0">
              <a:buNone/>
            </a:pPr>
            <a:r>
              <a:rPr lang="en-US" sz="1000" i="1" dirty="0">
                <a:solidFill>
                  <a:srgbClr val="5A6B70"/>
                </a:solidFill>
                <a:latin typeface="+mn-lt"/>
                <a:ea typeface="Calibri" pitchFamily="34" charset="-122"/>
                <a:cs typeface="Calibri" pitchFamily="34" charset="-120"/>
              </a:rPr>
              <a:t>*SSO Street Outreach are not allowed to apply for leasing costs.</a:t>
            </a:r>
            <a:endParaRPr lang="en-US" sz="1000" dirty="0">
              <a:latin typeface="+mn-lt"/>
            </a:endParaRPr>
          </a:p>
        </p:txBody>
      </p:sp>
      <p:sp>
        <p:nvSpPr>
          <p:cNvPr id="4" name="Shape 3"/>
          <p:cNvSpPr/>
          <p:nvPr/>
        </p:nvSpPr>
        <p:spPr>
          <a:xfrm>
            <a:off x="7543800" y="1517904"/>
            <a:ext cx="4069080" cy="4160520"/>
          </a:xfrm>
          <a:prstGeom prst="roundRect">
            <a:avLst>
              <a:gd name="adj" fmla="val 2247"/>
            </a:avLst>
          </a:prstGeom>
          <a:solidFill>
            <a:srgbClr val="EEF4F5"/>
          </a:solidFill>
          <a:ln w="9525">
            <a:solidFill>
              <a:srgbClr val="D5DEE0"/>
            </a:solidFill>
            <a:prstDash val="solid"/>
          </a:ln>
          <a:effectLst>
            <a:outerShdw blurRad="88900" dist="38100" dir="5400000" algn="bl" rotWithShape="0">
              <a:srgbClr val="000000">
                <a:alpha val="12000"/>
              </a:srgbClr>
            </a:outerShdw>
          </a:effectLst>
        </p:spPr>
        <p:txBody>
          <a:bodyPr/>
          <a:lstStyle/>
          <a:p>
            <a:endParaRPr lang="en-US">
              <a:latin typeface="+mn-lt"/>
            </a:endParaRPr>
          </a:p>
        </p:txBody>
      </p:sp>
      <p:sp>
        <p:nvSpPr>
          <p:cNvPr id="7" name="Text 4"/>
          <p:cNvSpPr/>
          <p:nvPr/>
        </p:nvSpPr>
        <p:spPr>
          <a:xfrm>
            <a:off x="7818120" y="1719072"/>
            <a:ext cx="3566160" cy="365760"/>
          </a:xfrm>
          <a:prstGeom prst="rect">
            <a:avLst/>
          </a:prstGeom>
          <a:noFill/>
          <a:ln/>
        </p:spPr>
        <p:txBody>
          <a:bodyPr wrap="square" lIns="0" tIns="0" rIns="0" bIns="0" rtlCol="0" anchor="ctr"/>
          <a:lstStyle/>
          <a:p>
            <a:pPr marL="0" indent="0">
              <a:buNone/>
            </a:pPr>
            <a:r>
              <a:rPr lang="en-US" sz="1500" b="1" dirty="0">
                <a:solidFill>
                  <a:srgbClr val="134E5E"/>
                </a:solidFill>
                <a:latin typeface="+mn-lt"/>
                <a:ea typeface="Calibri" pitchFamily="34" charset="-122"/>
                <a:cs typeface="Calibri" pitchFamily="34" charset="-120"/>
              </a:rPr>
              <a:t>Other cost rules</a:t>
            </a:r>
            <a:endParaRPr lang="en-US" sz="1500" dirty="0">
              <a:latin typeface="+mn-lt"/>
            </a:endParaRPr>
          </a:p>
        </p:txBody>
      </p:sp>
      <p:pic>
        <p:nvPicPr>
          <p:cNvPr id="8" name="Image 0" descr="preencoded.png"/>
          <p:cNvPicPr>
            <a:picLocks noChangeAspect="1"/>
          </p:cNvPicPr>
          <p:nvPr/>
        </p:nvPicPr>
        <p:blipFill>
          <a:blip r:embed="rId3"/>
          <a:stretch>
            <a:fillRect/>
          </a:stretch>
        </p:blipFill>
        <p:spPr>
          <a:xfrm>
            <a:off x="7818120" y="2240280"/>
            <a:ext cx="201168" cy="201168"/>
          </a:xfrm>
          <a:prstGeom prst="rect">
            <a:avLst/>
          </a:prstGeom>
        </p:spPr>
      </p:pic>
      <p:sp>
        <p:nvSpPr>
          <p:cNvPr id="9" name="Text 5"/>
          <p:cNvSpPr/>
          <p:nvPr/>
        </p:nvSpPr>
        <p:spPr>
          <a:xfrm>
            <a:off x="8119872" y="2157984"/>
            <a:ext cx="3291840" cy="658368"/>
          </a:xfrm>
          <a:prstGeom prst="rect">
            <a:avLst/>
          </a:prstGeom>
          <a:noFill/>
          <a:ln/>
        </p:spPr>
        <p:txBody>
          <a:bodyPr wrap="square" lIns="0" tIns="0" rIns="0" bIns="0" rtlCol="0" anchor="t"/>
          <a:lstStyle/>
          <a:p>
            <a:pPr marL="0" indent="0">
              <a:lnSpc>
                <a:spcPct val="98000"/>
              </a:lnSpc>
              <a:buNone/>
            </a:pPr>
            <a:r>
              <a:rPr lang="en-US" sz="1050" b="1" dirty="0">
                <a:solidFill>
                  <a:srgbClr val="1F2A2E"/>
                </a:solidFill>
                <a:latin typeface="+mn-lt"/>
                <a:ea typeface="Calibri" pitchFamily="34" charset="-122"/>
                <a:cs typeface="Calibri" pitchFamily="34" charset="-120"/>
              </a:rPr>
              <a:t>Project administration  </a:t>
            </a:r>
            <a:r>
              <a:rPr lang="en-US" sz="1050" dirty="0">
                <a:solidFill>
                  <a:srgbClr val="5A6B70"/>
                </a:solidFill>
                <a:latin typeface="+mn-lt"/>
                <a:ea typeface="Calibri" pitchFamily="34" charset="-122"/>
                <a:cs typeface="Calibri" pitchFamily="34" charset="-120"/>
              </a:rPr>
              <a:t>Up to 10% of a grant (excludes CoC planning and UFA amounts).</a:t>
            </a:r>
            <a:endParaRPr lang="en-US" sz="1050" dirty="0">
              <a:latin typeface="+mn-lt"/>
            </a:endParaRPr>
          </a:p>
        </p:txBody>
      </p:sp>
      <p:pic>
        <p:nvPicPr>
          <p:cNvPr id="10" name="Image 1" descr="preencoded.png"/>
          <p:cNvPicPr>
            <a:picLocks noChangeAspect="1"/>
          </p:cNvPicPr>
          <p:nvPr/>
        </p:nvPicPr>
        <p:blipFill>
          <a:blip r:embed="rId3"/>
          <a:stretch>
            <a:fillRect/>
          </a:stretch>
        </p:blipFill>
        <p:spPr>
          <a:xfrm>
            <a:off x="7818120" y="2935224"/>
            <a:ext cx="201168" cy="201168"/>
          </a:xfrm>
          <a:prstGeom prst="rect">
            <a:avLst/>
          </a:prstGeom>
        </p:spPr>
      </p:pic>
      <p:sp>
        <p:nvSpPr>
          <p:cNvPr id="11" name="Text 6"/>
          <p:cNvSpPr/>
          <p:nvPr/>
        </p:nvSpPr>
        <p:spPr>
          <a:xfrm>
            <a:off x="8119872" y="2852928"/>
            <a:ext cx="3291840" cy="658368"/>
          </a:xfrm>
          <a:prstGeom prst="rect">
            <a:avLst/>
          </a:prstGeom>
          <a:noFill/>
          <a:ln/>
        </p:spPr>
        <p:txBody>
          <a:bodyPr wrap="square" lIns="0" tIns="0" rIns="0" bIns="0" rtlCol="0" anchor="t"/>
          <a:lstStyle/>
          <a:p>
            <a:pPr marL="0" indent="0">
              <a:lnSpc>
                <a:spcPct val="98000"/>
              </a:lnSpc>
              <a:buNone/>
            </a:pPr>
            <a:r>
              <a:rPr lang="en-US" sz="1050" b="1" dirty="0">
                <a:solidFill>
                  <a:srgbClr val="1F2A2E"/>
                </a:solidFill>
                <a:latin typeface="+mn-lt"/>
                <a:ea typeface="Calibri" pitchFamily="34" charset="-122"/>
                <a:cs typeface="Calibri" pitchFamily="34" charset="-120"/>
              </a:rPr>
              <a:t>CoC Planning costs  </a:t>
            </a:r>
            <a:r>
              <a:rPr lang="en-US" sz="1050" dirty="0">
                <a:solidFill>
                  <a:srgbClr val="5A6B70"/>
                </a:solidFill>
                <a:latin typeface="+mn-lt"/>
                <a:ea typeface="Calibri" pitchFamily="34" charset="-122"/>
                <a:cs typeface="Calibri" pitchFamily="34" charset="-120"/>
              </a:rPr>
              <a:t>Awarded only to the CoC’s Collaborative Applicant, via a separate Planning grant.</a:t>
            </a:r>
            <a:endParaRPr lang="en-US" sz="1050" dirty="0">
              <a:latin typeface="+mn-lt"/>
            </a:endParaRPr>
          </a:p>
        </p:txBody>
      </p:sp>
      <p:pic>
        <p:nvPicPr>
          <p:cNvPr id="12" name="Image 2" descr="preencoded.png"/>
          <p:cNvPicPr>
            <a:picLocks noChangeAspect="1"/>
          </p:cNvPicPr>
          <p:nvPr/>
        </p:nvPicPr>
        <p:blipFill>
          <a:blip r:embed="rId3"/>
          <a:stretch>
            <a:fillRect/>
          </a:stretch>
        </p:blipFill>
        <p:spPr>
          <a:xfrm>
            <a:off x="7818120" y="3630168"/>
            <a:ext cx="201168" cy="201168"/>
          </a:xfrm>
          <a:prstGeom prst="rect">
            <a:avLst/>
          </a:prstGeom>
        </p:spPr>
      </p:pic>
      <p:sp>
        <p:nvSpPr>
          <p:cNvPr id="13" name="Text 7"/>
          <p:cNvSpPr/>
          <p:nvPr/>
        </p:nvSpPr>
        <p:spPr>
          <a:xfrm>
            <a:off x="8119872" y="3547872"/>
            <a:ext cx="3291840" cy="658368"/>
          </a:xfrm>
          <a:prstGeom prst="rect">
            <a:avLst/>
          </a:prstGeom>
          <a:noFill/>
          <a:ln/>
        </p:spPr>
        <p:txBody>
          <a:bodyPr wrap="square" lIns="0" tIns="0" rIns="0" bIns="0" rtlCol="0" anchor="t"/>
          <a:lstStyle/>
          <a:p>
            <a:pPr marL="0" indent="0">
              <a:lnSpc>
                <a:spcPct val="98000"/>
              </a:lnSpc>
              <a:buNone/>
            </a:pPr>
            <a:r>
              <a:rPr lang="en-US" sz="1050" b="1" dirty="0">
                <a:solidFill>
                  <a:srgbClr val="1F2A2E"/>
                </a:solidFill>
                <a:latin typeface="+mn-lt"/>
                <a:ea typeface="Calibri" pitchFamily="34" charset="-122"/>
                <a:cs typeface="Calibri" pitchFamily="34" charset="-120"/>
              </a:rPr>
              <a:t>UFA costs  </a:t>
            </a:r>
            <a:r>
              <a:rPr lang="en-US" sz="1050" dirty="0">
                <a:solidFill>
                  <a:srgbClr val="5A6B70"/>
                </a:solidFill>
                <a:latin typeface="+mn-lt"/>
                <a:ea typeface="Calibri" pitchFamily="34" charset="-122"/>
                <a:cs typeface="Calibri" pitchFamily="34" charset="-120"/>
              </a:rPr>
              <a:t>Only for a Collaborative Applicant HUD has designated a Unified Funding Agency. Not applicable for Erie County.</a:t>
            </a:r>
            <a:endParaRPr lang="en-US" sz="1050" dirty="0">
              <a:latin typeface="+mn-lt"/>
            </a:endParaRPr>
          </a:p>
        </p:txBody>
      </p:sp>
      <p:pic>
        <p:nvPicPr>
          <p:cNvPr id="14" name="Image 3" descr="preencoded.png"/>
          <p:cNvPicPr>
            <a:picLocks noChangeAspect="1"/>
          </p:cNvPicPr>
          <p:nvPr/>
        </p:nvPicPr>
        <p:blipFill>
          <a:blip r:embed="rId3"/>
          <a:stretch>
            <a:fillRect/>
          </a:stretch>
        </p:blipFill>
        <p:spPr>
          <a:xfrm>
            <a:off x="7818120" y="4325112"/>
            <a:ext cx="201168" cy="201168"/>
          </a:xfrm>
          <a:prstGeom prst="rect">
            <a:avLst/>
          </a:prstGeom>
        </p:spPr>
      </p:pic>
      <p:sp>
        <p:nvSpPr>
          <p:cNvPr id="15" name="Text 8"/>
          <p:cNvSpPr/>
          <p:nvPr/>
        </p:nvSpPr>
        <p:spPr>
          <a:xfrm>
            <a:off x="8119872" y="4242816"/>
            <a:ext cx="3291840" cy="658368"/>
          </a:xfrm>
          <a:prstGeom prst="rect">
            <a:avLst/>
          </a:prstGeom>
          <a:noFill/>
          <a:ln/>
        </p:spPr>
        <p:txBody>
          <a:bodyPr wrap="square" lIns="0" tIns="0" rIns="0" bIns="0" rtlCol="0" anchor="t"/>
          <a:lstStyle/>
          <a:p>
            <a:pPr marL="0" indent="0">
              <a:lnSpc>
                <a:spcPct val="98000"/>
              </a:lnSpc>
              <a:buNone/>
            </a:pPr>
            <a:r>
              <a:rPr lang="en-US" sz="1050" b="1" dirty="0">
                <a:solidFill>
                  <a:srgbClr val="1F2A2E"/>
                </a:solidFill>
                <a:latin typeface="+mn-lt"/>
                <a:ea typeface="Calibri" pitchFamily="34" charset="-122"/>
                <a:cs typeface="Calibri" pitchFamily="34" charset="-120"/>
              </a:rPr>
              <a:t>Rental assistance  </a:t>
            </a:r>
            <a:r>
              <a:rPr lang="en-US" sz="1050" dirty="0">
                <a:solidFill>
                  <a:srgbClr val="5A6B70"/>
                </a:solidFill>
                <a:latin typeface="+mn-lt"/>
                <a:ea typeface="Calibri" pitchFamily="34" charset="-122"/>
                <a:cs typeface="Calibri" pitchFamily="34" charset="-120"/>
              </a:rPr>
              <a:t>May be short- (≤ 3 mo.), medium- (3–24 mo.), or long-term; tenant-, sponsor-, or project-based.</a:t>
            </a:r>
            <a:endParaRPr lang="en-US" sz="1050" dirty="0">
              <a:latin typeface="+mn-lt"/>
            </a:endParaRPr>
          </a:p>
        </p:txBody>
      </p:sp>
      <p:pic>
        <p:nvPicPr>
          <p:cNvPr id="16" name="Image 4" descr="preencoded.png"/>
          <p:cNvPicPr>
            <a:picLocks noChangeAspect="1"/>
          </p:cNvPicPr>
          <p:nvPr/>
        </p:nvPicPr>
        <p:blipFill>
          <a:blip r:embed="rId3"/>
          <a:stretch>
            <a:fillRect/>
          </a:stretch>
        </p:blipFill>
        <p:spPr>
          <a:xfrm>
            <a:off x="7818120" y="5020056"/>
            <a:ext cx="201168" cy="201168"/>
          </a:xfrm>
          <a:prstGeom prst="rect">
            <a:avLst/>
          </a:prstGeom>
        </p:spPr>
      </p:pic>
      <p:sp>
        <p:nvSpPr>
          <p:cNvPr id="17" name="Text 9"/>
          <p:cNvSpPr/>
          <p:nvPr/>
        </p:nvSpPr>
        <p:spPr>
          <a:xfrm>
            <a:off x="8119872" y="4937760"/>
            <a:ext cx="3291840" cy="658368"/>
          </a:xfrm>
          <a:prstGeom prst="rect">
            <a:avLst/>
          </a:prstGeom>
          <a:noFill/>
          <a:ln/>
        </p:spPr>
        <p:txBody>
          <a:bodyPr wrap="square" lIns="0" tIns="0" rIns="0" bIns="0" rtlCol="0" anchor="t"/>
          <a:lstStyle/>
          <a:p>
            <a:pPr marL="0" indent="0">
              <a:lnSpc>
                <a:spcPct val="98000"/>
              </a:lnSpc>
              <a:buNone/>
            </a:pPr>
            <a:r>
              <a:rPr lang="en-US" sz="1050" b="1" dirty="0">
                <a:solidFill>
                  <a:srgbClr val="1F2A2E"/>
                </a:solidFill>
                <a:latin typeface="+mn-lt"/>
                <a:ea typeface="Calibri" pitchFamily="34" charset="-122"/>
                <a:cs typeface="Calibri" pitchFamily="34" charset="-120"/>
              </a:rPr>
              <a:t>Supportive services  </a:t>
            </a:r>
            <a:r>
              <a:rPr lang="en-US" sz="1050" dirty="0">
                <a:solidFill>
                  <a:srgbClr val="5A6B70"/>
                </a:solidFill>
                <a:latin typeface="+mn-lt"/>
                <a:ea typeface="Calibri" pitchFamily="34" charset="-122"/>
                <a:cs typeface="Calibri" pitchFamily="34" charset="-120"/>
              </a:rPr>
              <a:t>May continue up to 6 months after a participant exits homelessness.</a:t>
            </a:r>
            <a:endParaRPr lang="en-US" sz="1050" dirty="0">
              <a:latin typeface="+mn-lt"/>
            </a:endParaRPr>
          </a:p>
        </p:txBody>
      </p:sp>
    </p:spTree>
  </p:cSld>
  <p:clrMapOvr>
    <a:masterClrMapping/>
  </p:clrMapOvr>
</p:sld>
</file>

<file path=ppt/theme/theme1.xml><?xml version="1.0" encoding="utf-8"?>
<a:theme xmlns:a="http://schemas.openxmlformats.org/drawingml/2006/main" name="Office Theme">
  <a:themeElements>
    <a:clrScheme name="Hemlock &amp; Forge">
      <a:dk1>
        <a:srgbClr val="000000"/>
      </a:dk1>
      <a:lt1>
        <a:srgbClr val="FFFFFF"/>
      </a:lt1>
      <a:dk2>
        <a:srgbClr val="00303C"/>
      </a:dk2>
      <a:lt2>
        <a:srgbClr val="E7E6E6"/>
      </a:lt2>
      <a:accent1>
        <a:srgbClr val="DC8633"/>
      </a:accent1>
      <a:accent2>
        <a:srgbClr val="C3613F"/>
      </a:accent2>
      <a:accent3>
        <a:srgbClr val="A5A5A5"/>
      </a:accent3>
      <a:accent4>
        <a:srgbClr val="22B573"/>
      </a:accent4>
      <a:accent5>
        <a:srgbClr val="D9E020"/>
      </a:accent5>
      <a:accent6>
        <a:srgbClr val="F3D3B2"/>
      </a:accent6>
      <a:hlink>
        <a:srgbClr val="00779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emlock &amp; Forge">
      <a:dk1>
        <a:srgbClr val="000000"/>
      </a:dk1>
      <a:lt1>
        <a:srgbClr val="FFFFFF"/>
      </a:lt1>
      <a:dk2>
        <a:srgbClr val="00303C"/>
      </a:dk2>
      <a:lt2>
        <a:srgbClr val="E7E6E6"/>
      </a:lt2>
      <a:accent1>
        <a:srgbClr val="DC8633"/>
      </a:accent1>
      <a:accent2>
        <a:srgbClr val="C3613F"/>
      </a:accent2>
      <a:accent3>
        <a:srgbClr val="A5A5A5"/>
      </a:accent3>
      <a:accent4>
        <a:srgbClr val="22B573"/>
      </a:accent4>
      <a:accent5>
        <a:srgbClr val="D9E020"/>
      </a:accent5>
      <a:accent6>
        <a:srgbClr val="F3D3B2"/>
      </a:accent6>
      <a:hlink>
        <a:srgbClr val="007793"/>
      </a:hlink>
      <a:folHlink>
        <a:srgbClr val="954F72"/>
      </a:folHlink>
    </a:clrScheme>
    <a:fontScheme name="HF">
      <a:majorFont>
        <a:latin typeface="Eurostile-Bold"/>
        <a:ea typeface=""/>
        <a:cs typeface=""/>
      </a:majorFont>
      <a:minorFont>
        <a:latin typeface="Apto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4894</TotalTime>
  <Words>3804</Words>
  <Application>Microsoft Office PowerPoint</Application>
  <PresentationFormat>Widescreen</PresentationFormat>
  <Paragraphs>474</Paragraphs>
  <Slides>27</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Eurostile</vt:lpstr>
      <vt:lpstr>Calibri</vt:lpstr>
      <vt:lpstr>Aptos-Regular</vt:lpstr>
      <vt:lpstr>Aptos</vt:lpstr>
      <vt:lpstr>Monda</vt:lpstr>
      <vt:lpstr>Arial</vt:lpstr>
      <vt:lpstr>Office Theme</vt:lpstr>
      <vt:lpstr>1_Office Theme</vt:lpstr>
      <vt:lpstr>Erie County FY26 Continuum of Care NOFO Informational Meeting  June 23, 2026</vt:lpstr>
      <vt:lpstr>Agenda</vt:lpstr>
      <vt:lpstr>Continuum of Care Program Overview</vt:lpstr>
      <vt:lpstr>Summary of Key Changes for FY26</vt:lpstr>
      <vt:lpstr>PowerPoint Presentation</vt:lpstr>
      <vt:lpstr>Part 1 CoC Program Basics</vt:lpstr>
      <vt:lpstr>PowerPoint Presentation</vt:lpstr>
      <vt:lpstr>PowerPoint Presentation</vt:lpstr>
      <vt:lpstr>PowerPoint Presentation</vt:lpstr>
      <vt:lpstr>Part 2 The FY2026 Competition: What’s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This Means for the Erie CoC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Connett-Bergstein</dc:creator>
  <cp:lastModifiedBy>Burke, Peter</cp:lastModifiedBy>
  <cp:revision>135</cp:revision>
  <dcterms:created xsi:type="dcterms:W3CDTF">2024-07-15T11:32:13Z</dcterms:created>
  <dcterms:modified xsi:type="dcterms:W3CDTF">2026-06-23T17:26:46Z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2-bc88714345d2_Enabled">
    <vt:lpwstr>true</vt:lpwstr>
  </property>
  <property fmtid="{D5CDD505-2E9C-101B-9397-08002B2CF9AE}" pid="3" name="MSIP_Label_defa4170-0d19-0005-0002-bc88714345d2_SetDate">
    <vt:lpwstr>2026-06-23T16:54:01Z</vt:lpwstr>
  </property>
  <property fmtid="{D5CDD505-2E9C-101B-9397-08002B2CF9AE}" pid="4" name="MSIP_Label_defa4170-0d19-0005-0002-bc88714345d2_Method">
    <vt:lpwstr>Standard</vt:lpwstr>
  </property>
  <property fmtid="{D5CDD505-2E9C-101B-9397-08002B2CF9AE}" pid="5" name="MSIP_Label_defa4170-0d19-0005-0002-bc88714345d2_Name">
    <vt:lpwstr>defa4170-0d19-0005-0002-bc88714345d2</vt:lpwstr>
  </property>
  <property fmtid="{D5CDD505-2E9C-101B-9397-08002B2CF9AE}" pid="6" name="MSIP_Label_defa4170-0d19-0005-0002-bc88714345d2_SiteId">
    <vt:lpwstr>0ad8b9d6-5d81-4b1b-860e-d85555436483</vt:lpwstr>
  </property>
  <property fmtid="{D5CDD505-2E9C-101B-9397-08002B2CF9AE}" pid="7" name="MSIP_Label_defa4170-0d19-0005-0002-bc88714345d2_ActionId">
    <vt:lpwstr>83e2b9d1-f408-4f00-a2bc-49bcd814ea4e</vt:lpwstr>
  </property>
  <property fmtid="{D5CDD505-2E9C-101B-9397-08002B2CF9AE}" pid="8" name="MSIP_Label_defa4170-0d19-0005-0002-bc88714345d2_ContentBits">
    <vt:lpwstr>0</vt:lpwstr>
  </property>
  <property fmtid="{D5CDD505-2E9C-101B-9397-08002B2CF9AE}" pid="9" name="MSIP_Label_defa4170-0d19-0005-0002-bc88714345d2_Tag">
    <vt:lpwstr>10, 3, 0, 1</vt:lpwstr>
  </property>
</Properties>
</file>